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naheim"/>
      <p:regular r:id="rId48"/>
      <p:bold r:id="rId49"/>
    </p:embeddedFont>
    <p:embeddedFont>
      <p:font typeface="Lato"/>
      <p:regular r:id="rId50"/>
      <p:bold r:id="rId51"/>
      <p:italic r:id="rId52"/>
      <p:boldItalic r:id="rId53"/>
    </p:embeddedFont>
    <p:embeddedFont>
      <p:font typeface="Lato Light"/>
      <p:regular r:id="rId54"/>
      <p:bold r:id="rId55"/>
      <p:italic r:id="rId56"/>
      <p:boldItalic r:id="rId57"/>
    </p:embeddedFont>
    <p:embeddedFont>
      <p:font typeface="Barlow Medium"/>
      <p:regular r:id="rId58"/>
      <p:bold r:id="rId59"/>
      <p:italic r:id="rId60"/>
      <p:boldItalic r:id="rId61"/>
    </p:embeddedFont>
    <p:embeddedFont>
      <p:font typeface="Barlow"/>
      <p:regular r:id="rId62"/>
      <p:bold r:id="rId63"/>
      <p:italic r:id="rId64"/>
      <p:boldItalic r:id="rId65"/>
    </p:embeddedFont>
    <p:embeddedFont>
      <p:font typeface="Space Grotesk"/>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1812BA-04BA-48B8-BA10-39E2D7FFF6C3}">
  <a:tblStyle styleId="{DF1812BA-04BA-48B8-BA10-39E2D7FFF6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naheim-regular.fntdata"/><Relationship Id="rId47" Type="http://schemas.openxmlformats.org/officeDocument/2006/relationships/slide" Target="slides/slide41.xml"/><Relationship Id="rId49" Type="http://schemas.openxmlformats.org/officeDocument/2006/relationships/font" Target="fonts/Anahei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regular.fntdata"/><Relationship Id="rId61" Type="http://schemas.openxmlformats.org/officeDocument/2006/relationships/font" Target="fonts/BarlowMedium-boldItalic.fntdata"/><Relationship Id="rId20" Type="http://schemas.openxmlformats.org/officeDocument/2006/relationships/slide" Target="slides/slide14.xml"/><Relationship Id="rId64" Type="http://schemas.openxmlformats.org/officeDocument/2006/relationships/font" Target="fonts/Barlow-italic.fntdata"/><Relationship Id="rId63" Type="http://schemas.openxmlformats.org/officeDocument/2006/relationships/font" Target="fonts/Barlow-bold.fntdata"/><Relationship Id="rId22" Type="http://schemas.openxmlformats.org/officeDocument/2006/relationships/slide" Target="slides/slide16.xml"/><Relationship Id="rId66" Type="http://schemas.openxmlformats.org/officeDocument/2006/relationships/font" Target="fonts/SpaceGrotesk-regular.fntdata"/><Relationship Id="rId21" Type="http://schemas.openxmlformats.org/officeDocument/2006/relationships/slide" Target="slides/slide15.xml"/><Relationship Id="rId65" Type="http://schemas.openxmlformats.org/officeDocument/2006/relationships/font" Target="fonts/Barlow-bold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SpaceGrotesk-bold.fntdata"/><Relationship Id="rId60" Type="http://schemas.openxmlformats.org/officeDocument/2006/relationships/font" Target="fonts/BarlowMedium-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LatoLight-bold.fntdata"/><Relationship Id="rId10" Type="http://schemas.openxmlformats.org/officeDocument/2006/relationships/slide" Target="slides/slide4.xml"/><Relationship Id="rId54" Type="http://schemas.openxmlformats.org/officeDocument/2006/relationships/font" Target="fonts/LatoLight-regular.fntdata"/><Relationship Id="rId13" Type="http://schemas.openxmlformats.org/officeDocument/2006/relationships/slide" Target="slides/slide7.xml"/><Relationship Id="rId57" Type="http://schemas.openxmlformats.org/officeDocument/2006/relationships/font" Target="fonts/LatoLight-boldItalic.fntdata"/><Relationship Id="rId12" Type="http://schemas.openxmlformats.org/officeDocument/2006/relationships/slide" Target="slides/slide6.xml"/><Relationship Id="rId56" Type="http://schemas.openxmlformats.org/officeDocument/2006/relationships/font" Target="fonts/LatoLight-italic.fntdata"/><Relationship Id="rId15" Type="http://schemas.openxmlformats.org/officeDocument/2006/relationships/slide" Target="slides/slide9.xml"/><Relationship Id="rId59" Type="http://schemas.openxmlformats.org/officeDocument/2006/relationships/font" Target="fonts/BarlowMedium-bold.fntdata"/><Relationship Id="rId14" Type="http://schemas.openxmlformats.org/officeDocument/2006/relationships/slide" Target="slides/slide8.xml"/><Relationship Id="rId58" Type="http://schemas.openxmlformats.org/officeDocument/2006/relationships/font" Target="fonts/Barlow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e3aaa914a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e3aaa914a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8e3aaa914a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8e3aaa914a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e3aaa914a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e3aaa914a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8e3aaa914a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8e3aaa914a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e3aaa914a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e3aaa914a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217c3deb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6217c3deb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8e3aaa914a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8e3aaa914a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e0348eb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e0348eb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Clr>
                <a:srgbClr val="242424"/>
              </a:buClr>
              <a:buSzPts val="1400"/>
              <a:buFont typeface="Lato"/>
              <a:buChar char="-"/>
            </a:pPr>
            <a:r>
              <a:rPr lang="en" sz="1400">
                <a:solidFill>
                  <a:srgbClr val="242424"/>
                </a:solidFill>
                <a:latin typeface="Lato"/>
                <a:ea typeface="Lato"/>
                <a:cs typeface="Lato"/>
                <a:sym typeface="Lato"/>
              </a:rPr>
              <a:t>It provides a measure of similarity that is independent of the magnitude of the vectors, focusing only on the direction.</a:t>
            </a:r>
            <a:endParaRPr sz="14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sz="1400">
                <a:solidFill>
                  <a:srgbClr val="242424"/>
                </a:solidFill>
                <a:latin typeface="Lato"/>
                <a:ea typeface="Lato"/>
                <a:cs typeface="Lato"/>
                <a:sym typeface="Lato"/>
              </a:rPr>
              <a:t>The resulting measure of similarity spans from -1, signifying complete opposition, to 1, indicating absolute identity. A value of 0 signifies orthogonality or decorrelation, while values in between denote varying degrees of similarity or dissimilarity.</a:t>
            </a:r>
            <a:endParaRPr sz="1400">
              <a:solidFill>
                <a:srgbClr val="242424"/>
              </a:solidFill>
              <a:latin typeface="Lato"/>
              <a:ea typeface="Lato"/>
              <a:cs typeface="Lato"/>
              <a:sym typeface="Lato"/>
            </a:endParaRPr>
          </a:p>
          <a:p>
            <a:pPr indent="0" lvl="0" marL="0" rtl="0" algn="l">
              <a:spcBef>
                <a:spcPts val="0"/>
              </a:spcBef>
              <a:spcAft>
                <a:spcPts val="0"/>
              </a:spcAft>
              <a:buNone/>
            </a:pPr>
            <a:r>
              <a:t/>
            </a:r>
            <a:endParaRPr sz="1400">
              <a:solidFill>
                <a:srgbClr val="242424"/>
              </a:solidFill>
              <a:latin typeface="Lato"/>
              <a:ea typeface="Lato"/>
              <a:cs typeface="Lato"/>
              <a:sym typeface="Lato"/>
            </a:endParaRPr>
          </a:p>
          <a:p>
            <a:pPr indent="0" lvl="0" marL="0" rtl="0" algn="l">
              <a:spcBef>
                <a:spcPts val="0"/>
              </a:spcBef>
              <a:spcAft>
                <a:spcPts val="0"/>
              </a:spcAft>
              <a:buNone/>
            </a:pPr>
            <a:r>
              <a:t/>
            </a:r>
            <a:endParaRPr sz="14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sz="1400">
                <a:solidFill>
                  <a:srgbClr val="242424"/>
                </a:solidFill>
                <a:latin typeface="Lato"/>
                <a:ea typeface="Lato"/>
                <a:cs typeface="Lato"/>
                <a:sym typeface="Lato"/>
              </a:rPr>
              <a:t>Quantifies how similar the sets are by comparing their shared elements with their total combined elements. </a:t>
            </a:r>
            <a:endParaRPr sz="14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sz="1400">
                <a:solidFill>
                  <a:srgbClr val="242424"/>
                </a:solidFill>
                <a:latin typeface="Lato"/>
                <a:ea typeface="Lato"/>
                <a:cs typeface="Lato"/>
                <a:sym typeface="Lato"/>
              </a:rPr>
              <a:t>Does not take into account the order of elements, and the focus is on the presence or absence of specific elements.</a:t>
            </a:r>
            <a:endParaRPr sz="1400">
              <a:solidFill>
                <a:srgbClr val="242424"/>
              </a:solidFill>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8e3aaa914a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8e3aaa914a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8e3aaa914a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8e3aaa914a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8e3aaa914a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8e3aaa914a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e3aaa914a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e3aaa914a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e3aaa914a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8e3aaa914a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914400" rtl="0" algn="l">
              <a:spcBef>
                <a:spcPts val="0"/>
              </a:spcBef>
              <a:spcAft>
                <a:spcPts val="0"/>
              </a:spcAft>
              <a:buClr>
                <a:srgbClr val="444746"/>
              </a:buClr>
              <a:buSzPts val="1400"/>
              <a:buFont typeface="Lato"/>
              <a:buChar char="-"/>
            </a:pPr>
            <a:r>
              <a:rPr lang="en" sz="1400">
                <a:solidFill>
                  <a:srgbClr val="444746"/>
                </a:solidFill>
                <a:latin typeface="Lato"/>
                <a:ea typeface="Lato"/>
                <a:cs typeface="Lato"/>
                <a:sym typeface="Lato"/>
              </a:rPr>
              <a:t>As GLOVE is a pre-trained model trained on wikipedia, it possesses greater semantic strength in terms of individual words.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20942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620942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9d9ae1ff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9d9ae1ff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6217c3de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6217c3de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623e2f2a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623e2f2a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8e3aaa914a_0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8e3aaa914a_0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9d79cd35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9d79cd35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623e2f2a3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623e2f2a3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23e2f2a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623e2f2a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623e2f2a3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623e2f2a3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2977ea8c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2977ea8c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217c3deb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6217c3deb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6217c3de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6217c3de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278fe92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278fe92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6278fe923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6278fe923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278fe923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278fe923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8e3aaa914a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8e3aaa914a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624e6e75e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624e6e75e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24e6e75e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24e6e75e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624e6e75e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624e6e75e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24e6e75eb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24e6e75eb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2977ea8c3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2977ea8c3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2631dfe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2631dfe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278fe923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278fe923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2977ea8c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2977ea8c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2977ea8c3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2977ea8c3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e3aaa914a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8e3aaa914a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2977ea8c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62977ea8c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2977ea8c3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2977ea8c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b="0" l="0" r="0" t="0"/>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b="2954" l="0" r="0" t="2963"/>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b="0" l="0" r="0" t="0"/>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2"/>
          <p:cNvSpPr txBox="1"/>
          <p:nvPr>
            <p:ph type="ctrTitle"/>
          </p:nvPr>
        </p:nvSpPr>
        <p:spPr>
          <a:xfrm>
            <a:off x="1740225" y="1301025"/>
            <a:ext cx="5663400" cy="19518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0" name="Google Shape;40;p2"/>
          <p:cNvSpPr txBox="1"/>
          <p:nvPr>
            <p:ph idx="1" type="subTitle"/>
          </p:nvPr>
        </p:nvSpPr>
        <p:spPr>
          <a:xfrm>
            <a:off x="1740225" y="3343550"/>
            <a:ext cx="4381800" cy="4758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9" name="Shape 159"/>
        <p:cNvGrpSpPr/>
        <p:nvPr/>
      </p:nvGrpSpPr>
      <p:grpSpPr>
        <a:xfrm>
          <a:off x="0" y="0"/>
          <a:ext cx="0" cy="0"/>
          <a:chOff x="0" y="0"/>
          <a:chExt cx="0" cy="0"/>
        </a:xfrm>
      </p:grpSpPr>
      <p:sp>
        <p:nvSpPr>
          <p:cNvPr id="160" name="Google Shape;160;p11"/>
          <p:cNvSpPr txBox="1"/>
          <p:nvPr>
            <p:ph hasCustomPrompt="1" type="title"/>
          </p:nvPr>
        </p:nvSpPr>
        <p:spPr>
          <a:xfrm>
            <a:off x="2468875" y="1676150"/>
            <a:ext cx="4546500" cy="1293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1" name="Google Shape;161;p11"/>
          <p:cNvSpPr txBox="1"/>
          <p:nvPr>
            <p:ph idx="1" type="subTitle"/>
          </p:nvPr>
        </p:nvSpPr>
        <p:spPr>
          <a:xfrm>
            <a:off x="2128650" y="3042675"/>
            <a:ext cx="4366800" cy="4971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162" name="Google Shape;162;p11"/>
          <p:cNvPicPr preferRelativeResize="0"/>
          <p:nvPr/>
        </p:nvPicPr>
        <p:blipFill rotWithShape="1">
          <a:blip r:embed="rId2">
            <a:alphaModFix/>
          </a:blip>
          <a:srcRect b="2954" l="0" r="0" t="2963"/>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b="0" l="0" r="0" t="0"/>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b="0" l="0" r="0" t="0"/>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13"/>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sp>
        <p:nvSpPr>
          <p:cNvPr id="180" name="Google Shape;180;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13"/>
          <p:cNvSpPr txBox="1"/>
          <p:nvPr>
            <p:ph hasCustomPrompt="1" idx="2" type="title"/>
          </p:nvPr>
        </p:nvSpPr>
        <p:spPr>
          <a:xfrm>
            <a:off x="1201550" y="1555234"/>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p:nvPr>
            <p:ph hasCustomPrompt="1" idx="3" type="title"/>
          </p:nvPr>
        </p:nvSpPr>
        <p:spPr>
          <a:xfrm>
            <a:off x="4675750" y="1555225"/>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p:nvPr>
            <p:ph hasCustomPrompt="1" idx="4" type="title"/>
          </p:nvPr>
        </p:nvSpPr>
        <p:spPr>
          <a:xfrm>
            <a:off x="1201550" y="2570875"/>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p:nvPr>
            <p:ph hasCustomPrompt="1" idx="5" type="title"/>
          </p:nvPr>
        </p:nvSpPr>
        <p:spPr>
          <a:xfrm>
            <a:off x="4675750" y="2570875"/>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p:nvPr>
            <p:ph hasCustomPrompt="1" idx="6" type="title"/>
          </p:nvPr>
        </p:nvSpPr>
        <p:spPr>
          <a:xfrm>
            <a:off x="1201550" y="3586524"/>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p:nvPr>
            <p:ph hasCustomPrompt="1" idx="7" type="title"/>
          </p:nvPr>
        </p:nvSpPr>
        <p:spPr>
          <a:xfrm>
            <a:off x="4675750" y="3586525"/>
            <a:ext cx="734700" cy="501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p:nvPr>
            <p:ph idx="1" type="subTitle"/>
          </p:nvPr>
        </p:nvSpPr>
        <p:spPr>
          <a:xfrm>
            <a:off x="1936250" y="155522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88" name="Google Shape;188;p13"/>
          <p:cNvSpPr txBox="1"/>
          <p:nvPr>
            <p:ph idx="8" type="subTitle"/>
          </p:nvPr>
        </p:nvSpPr>
        <p:spPr>
          <a:xfrm>
            <a:off x="1936250" y="257087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89" name="Google Shape;189;p13"/>
          <p:cNvSpPr txBox="1"/>
          <p:nvPr>
            <p:ph idx="9" type="subTitle"/>
          </p:nvPr>
        </p:nvSpPr>
        <p:spPr>
          <a:xfrm>
            <a:off x="1936250" y="358652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90" name="Google Shape;190;p13"/>
          <p:cNvSpPr txBox="1"/>
          <p:nvPr>
            <p:ph idx="13" type="subTitle"/>
          </p:nvPr>
        </p:nvSpPr>
        <p:spPr>
          <a:xfrm>
            <a:off x="5410450" y="155522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91" name="Google Shape;191;p13"/>
          <p:cNvSpPr txBox="1"/>
          <p:nvPr>
            <p:ph idx="14" type="subTitle"/>
          </p:nvPr>
        </p:nvSpPr>
        <p:spPr>
          <a:xfrm>
            <a:off x="5410450" y="257087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192" name="Google Shape;192;p13"/>
          <p:cNvSpPr txBox="1"/>
          <p:nvPr>
            <p:ph idx="15" type="subTitle"/>
          </p:nvPr>
        </p:nvSpPr>
        <p:spPr>
          <a:xfrm>
            <a:off x="5410450" y="3586525"/>
            <a:ext cx="2532000" cy="50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203"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4"/>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sp>
        <p:nvSpPr>
          <p:cNvPr id="214" name="Google Shape;214;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221" name="Shape 221"/>
        <p:cNvGrpSpPr/>
        <p:nvPr/>
      </p:nvGrpSpPr>
      <p:grpSpPr>
        <a:xfrm>
          <a:off x="0" y="0"/>
          <a:ext cx="0" cy="0"/>
          <a:chOff x="0" y="0"/>
          <a:chExt cx="0" cy="0"/>
        </a:xfrm>
      </p:grpSpPr>
      <p:sp>
        <p:nvSpPr>
          <p:cNvPr id="222" name="Google Shape;222;p15"/>
          <p:cNvSpPr txBox="1"/>
          <p:nvPr>
            <p:ph type="title"/>
          </p:nvPr>
        </p:nvSpPr>
        <p:spPr>
          <a:xfrm>
            <a:off x="3889175" y="925600"/>
            <a:ext cx="32055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15"/>
          <p:cNvSpPr txBox="1"/>
          <p:nvPr>
            <p:ph idx="1" type="subTitle"/>
          </p:nvPr>
        </p:nvSpPr>
        <p:spPr>
          <a:xfrm>
            <a:off x="3889175" y="2136500"/>
            <a:ext cx="4373700" cy="20814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24" name="Shape 224"/>
        <p:cNvGrpSpPr/>
        <p:nvPr/>
      </p:nvGrpSpPr>
      <p:grpSpPr>
        <a:xfrm>
          <a:off x="0" y="0"/>
          <a:ext cx="0" cy="0"/>
          <a:chOff x="0" y="0"/>
          <a:chExt cx="0" cy="0"/>
        </a:xfrm>
      </p:grpSpPr>
      <p:sp>
        <p:nvSpPr>
          <p:cNvPr id="225" name="Google Shape;225;p16"/>
          <p:cNvSpPr txBox="1"/>
          <p:nvPr>
            <p:ph type="title"/>
          </p:nvPr>
        </p:nvSpPr>
        <p:spPr>
          <a:xfrm>
            <a:off x="713225" y="539500"/>
            <a:ext cx="24021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6" name="Google Shape;226;p16"/>
          <p:cNvSpPr txBox="1"/>
          <p:nvPr>
            <p:ph idx="1" type="subTitle"/>
          </p:nvPr>
        </p:nvSpPr>
        <p:spPr>
          <a:xfrm>
            <a:off x="713225" y="1591600"/>
            <a:ext cx="24021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7" name="Google Shape;227;p16"/>
          <p:cNvSpPr/>
          <p:nvPr>
            <p:ph idx="2" type="pic"/>
          </p:nvPr>
        </p:nvSpPr>
        <p:spPr>
          <a:xfrm>
            <a:off x="713225" y="2953775"/>
            <a:ext cx="2801100" cy="1650300"/>
          </a:xfrm>
          <a:prstGeom prst="snip2SameRect">
            <a:avLst>
              <a:gd fmla="val 16667" name="adj1"/>
              <a:gd fmla="val 0" name="adj2"/>
            </a:avLst>
          </a:prstGeom>
          <a:noFill/>
          <a:ln cap="flat" cmpd="sng" w="9525">
            <a:solidFill>
              <a:schemeClr val="dk2"/>
            </a:solidFill>
            <a:prstDash val="solid"/>
            <a:round/>
            <a:headEnd len="sm" w="sm" type="none"/>
            <a:tailEnd len="sm" w="sm" type="none"/>
          </a:ln>
        </p:spPr>
      </p:sp>
      <p:sp>
        <p:nvSpPr>
          <p:cNvPr id="228" name="Google Shape;228;p16"/>
          <p:cNvSpPr/>
          <p:nvPr>
            <p:ph idx="3" type="pic"/>
          </p:nvPr>
        </p:nvSpPr>
        <p:spPr>
          <a:xfrm>
            <a:off x="5629675" y="539500"/>
            <a:ext cx="2801100" cy="2285700"/>
          </a:xfrm>
          <a:prstGeom prst="snip2SameRect">
            <a:avLst>
              <a:gd fmla="val 16667" name="adj1"/>
              <a:gd fmla="val 0" name="adj2"/>
            </a:avLst>
          </a:prstGeom>
          <a:noFill/>
          <a:ln cap="flat" cmpd="sng" w="9525">
            <a:solidFill>
              <a:schemeClr val="dk2"/>
            </a:solidFill>
            <a:prstDash val="solid"/>
            <a:round/>
            <a:headEnd len="sm" w="sm" type="none"/>
            <a:tailEnd len="sm" w="sm" type="none"/>
          </a:ln>
        </p:spPr>
      </p:sp>
      <p:sp>
        <p:nvSpPr>
          <p:cNvPr id="229" name="Google Shape;229;p16"/>
          <p:cNvSpPr/>
          <p:nvPr>
            <p:ph idx="4" type="pic"/>
          </p:nvPr>
        </p:nvSpPr>
        <p:spPr>
          <a:xfrm>
            <a:off x="3671775" y="2953775"/>
            <a:ext cx="4740300" cy="1650300"/>
          </a:xfrm>
          <a:prstGeom prst="snip1Rect">
            <a:avLst>
              <a:gd fmla="val 16667" name="adj"/>
            </a:avLst>
          </a:prstGeom>
          <a:noFill/>
          <a:ln cap="flat" cmpd="sng" w="9525">
            <a:solidFill>
              <a:schemeClr val="dk2"/>
            </a:solidFill>
            <a:prstDash val="solid"/>
            <a:round/>
            <a:headEnd len="sm" w="sm" type="none"/>
            <a:tailEnd len="sm" w="sm" type="none"/>
          </a:ln>
        </p:spPr>
      </p:sp>
      <p:sp>
        <p:nvSpPr>
          <p:cNvPr id="230" name="Google Shape;230;p16"/>
          <p:cNvSpPr/>
          <p:nvPr>
            <p:ph idx="5" type="pic"/>
          </p:nvPr>
        </p:nvSpPr>
        <p:spPr>
          <a:xfrm>
            <a:off x="3167925" y="539500"/>
            <a:ext cx="2304300" cy="2285700"/>
          </a:xfrm>
          <a:prstGeom prst="snip1Rect">
            <a:avLst>
              <a:gd fmla="val 16667" name="adj"/>
            </a:avLst>
          </a:prstGeom>
          <a:noFill/>
          <a:ln cap="flat" cmpd="sng" w="9525">
            <a:solidFill>
              <a:schemeClr val="dk2"/>
            </a:solidFill>
            <a:prstDash val="solid"/>
            <a:round/>
            <a:headEnd len="sm" w="sm" type="none"/>
            <a:tailEnd len="sm" w="sm" type="none"/>
          </a:ln>
        </p:spPr>
      </p:sp>
      <p:pic>
        <p:nvPicPr>
          <p:cNvPr id="231" name="Google Shape;231;p16"/>
          <p:cNvPicPr preferRelativeResize="0"/>
          <p:nvPr/>
        </p:nvPicPr>
        <p:blipFill rotWithShape="1">
          <a:blip r:embed="rId2">
            <a:alphaModFix amt="80000"/>
          </a:blip>
          <a:srcRect b="0" l="0" r="0" t="0"/>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2">
    <p:spTree>
      <p:nvGrpSpPr>
        <p:cNvPr id="233"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17"/>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17"/>
          <p:cNvSpPr txBox="1"/>
          <p:nvPr>
            <p:ph idx="1" type="body"/>
          </p:nvPr>
        </p:nvSpPr>
        <p:spPr>
          <a:xfrm>
            <a:off x="720000" y="1122425"/>
            <a:ext cx="7704000" cy="1162500"/>
          </a:xfrm>
          <a:prstGeom prst="rect">
            <a:avLst/>
          </a:prstGeom>
          <a:noFill/>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Char char="●"/>
              <a:defRPr/>
            </a:lvl1pPr>
            <a:lvl2pPr indent="-304800" lvl="1" marL="914400" rtl="0">
              <a:lnSpc>
                <a:spcPct val="100000"/>
              </a:lnSpc>
              <a:spcBef>
                <a:spcPts val="0"/>
              </a:spcBef>
              <a:spcAft>
                <a:spcPts val="0"/>
              </a:spcAft>
              <a:buClr>
                <a:srgbClr val="4C4761"/>
              </a:buClr>
              <a:buSzPts val="1200"/>
              <a:buChar char="○"/>
              <a:defRPr/>
            </a:lvl2pPr>
            <a:lvl3pPr indent="-304800" lvl="2" marL="1371600" rtl="0">
              <a:lnSpc>
                <a:spcPct val="100000"/>
              </a:lnSpc>
              <a:spcBef>
                <a:spcPts val="0"/>
              </a:spcBef>
              <a:spcAft>
                <a:spcPts val="0"/>
              </a:spcAft>
              <a:buClr>
                <a:srgbClr val="4C4761"/>
              </a:buClr>
              <a:buSzPts val="1200"/>
              <a:buChar char="■"/>
              <a:defRPr/>
            </a:lvl3pPr>
            <a:lvl4pPr indent="-304800" lvl="3" marL="1828800" rtl="0">
              <a:lnSpc>
                <a:spcPct val="100000"/>
              </a:lnSpc>
              <a:spcBef>
                <a:spcPts val="0"/>
              </a:spcBef>
              <a:spcAft>
                <a:spcPts val="0"/>
              </a:spcAft>
              <a:buClr>
                <a:srgbClr val="4C4761"/>
              </a:buClr>
              <a:buSzPts val="1200"/>
              <a:buChar char="●"/>
              <a:defRPr/>
            </a:lvl4pPr>
            <a:lvl5pPr indent="-304800" lvl="4" marL="2286000" rtl="0">
              <a:lnSpc>
                <a:spcPct val="100000"/>
              </a:lnSpc>
              <a:spcBef>
                <a:spcPts val="0"/>
              </a:spcBef>
              <a:spcAft>
                <a:spcPts val="0"/>
              </a:spcAft>
              <a:buClr>
                <a:srgbClr val="4C4761"/>
              </a:buClr>
              <a:buSzPts val="1200"/>
              <a:buChar char="○"/>
              <a:defRPr/>
            </a:lvl5pPr>
            <a:lvl6pPr indent="-304800" lvl="5" marL="2743200" rtl="0">
              <a:lnSpc>
                <a:spcPct val="100000"/>
              </a:lnSpc>
              <a:spcBef>
                <a:spcPts val="0"/>
              </a:spcBef>
              <a:spcAft>
                <a:spcPts val="0"/>
              </a:spcAft>
              <a:buClr>
                <a:srgbClr val="4C4761"/>
              </a:buClr>
              <a:buSzPts val="1200"/>
              <a:buChar char="■"/>
              <a:defRPr/>
            </a:lvl6pPr>
            <a:lvl7pPr indent="-304800" lvl="6" marL="3200400" rtl="0">
              <a:lnSpc>
                <a:spcPct val="100000"/>
              </a:lnSpc>
              <a:spcBef>
                <a:spcPts val="0"/>
              </a:spcBef>
              <a:spcAft>
                <a:spcPts val="0"/>
              </a:spcAft>
              <a:buClr>
                <a:srgbClr val="4C4761"/>
              </a:buClr>
              <a:buSzPts val="1200"/>
              <a:buChar char="●"/>
              <a:defRPr/>
            </a:lvl7pPr>
            <a:lvl8pPr indent="-304800" lvl="7" marL="3657600" rtl="0">
              <a:lnSpc>
                <a:spcPct val="100000"/>
              </a:lnSpc>
              <a:spcBef>
                <a:spcPts val="0"/>
              </a:spcBef>
              <a:spcAft>
                <a:spcPts val="0"/>
              </a:spcAft>
              <a:buClr>
                <a:srgbClr val="4C4761"/>
              </a:buClr>
              <a:buSzPts val="1200"/>
              <a:buChar char="○"/>
              <a:defRPr/>
            </a:lvl8pPr>
            <a:lvl9pPr indent="-304800" lvl="8" marL="4114800" rtl="0">
              <a:lnSpc>
                <a:spcPct val="100000"/>
              </a:lnSpc>
              <a:spcBef>
                <a:spcPts val="0"/>
              </a:spcBef>
              <a:spcAft>
                <a:spcPts val="0"/>
              </a:spcAft>
              <a:buClr>
                <a:srgbClr val="4C4761"/>
              </a:buClr>
              <a:buSzPts val="1200"/>
              <a:buChar char="■"/>
              <a:defRPr/>
            </a:lvl9pPr>
          </a:lstStyle>
          <a:p/>
        </p:txBody>
      </p:sp>
      <p:sp>
        <p:nvSpPr>
          <p:cNvPr id="243" name="Google Shape;243;p17"/>
          <p:cNvSpPr txBox="1"/>
          <p:nvPr>
            <p:ph type="title"/>
          </p:nvPr>
        </p:nvSpPr>
        <p:spPr>
          <a:xfrm>
            <a:off x="720000" y="539500"/>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pic>
        <p:nvPicPr>
          <p:cNvPr id="244" name="Google Shape;244;p17"/>
          <p:cNvPicPr preferRelativeResize="0"/>
          <p:nvPr/>
        </p:nvPicPr>
        <p:blipFill rotWithShape="1">
          <a:blip r:embed="rId2">
            <a:alphaModFix/>
          </a:blip>
          <a:srcRect b="0" l="0" r="0" t="0"/>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249"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18"/>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pic>
        <p:nvPicPr>
          <p:cNvPr id="258" name="Google Shape;258;p18"/>
          <p:cNvPicPr preferRelativeResize="0"/>
          <p:nvPr/>
        </p:nvPicPr>
        <p:blipFill rotWithShape="1">
          <a:blip r:embed="rId2">
            <a:alphaModFix/>
          </a:blip>
          <a:srcRect b="0" l="0" r="0" t="0"/>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8"/>
          <p:cNvSpPr txBox="1"/>
          <p:nvPr>
            <p:ph idx="1" type="body"/>
          </p:nvPr>
        </p:nvSpPr>
        <p:spPr>
          <a:xfrm>
            <a:off x="720000" y="1122425"/>
            <a:ext cx="7704000" cy="3102300"/>
          </a:xfrm>
          <a:prstGeom prst="rect">
            <a:avLst/>
          </a:prstGeom>
          <a:noFill/>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Char char="●"/>
              <a:defRPr/>
            </a:lvl1pPr>
            <a:lvl2pPr indent="-304800" lvl="1" marL="914400" rtl="0">
              <a:lnSpc>
                <a:spcPct val="100000"/>
              </a:lnSpc>
              <a:spcBef>
                <a:spcPts val="0"/>
              </a:spcBef>
              <a:spcAft>
                <a:spcPts val="0"/>
              </a:spcAft>
              <a:buClr>
                <a:srgbClr val="4C4761"/>
              </a:buClr>
              <a:buSzPts val="1200"/>
              <a:buChar char="○"/>
              <a:defRPr/>
            </a:lvl2pPr>
            <a:lvl3pPr indent="-304800" lvl="2" marL="1371600" rtl="0">
              <a:lnSpc>
                <a:spcPct val="100000"/>
              </a:lnSpc>
              <a:spcBef>
                <a:spcPts val="0"/>
              </a:spcBef>
              <a:spcAft>
                <a:spcPts val="0"/>
              </a:spcAft>
              <a:buClr>
                <a:srgbClr val="4C4761"/>
              </a:buClr>
              <a:buSzPts val="1200"/>
              <a:buChar char="■"/>
              <a:defRPr/>
            </a:lvl3pPr>
            <a:lvl4pPr indent="-304800" lvl="3" marL="1828800" rtl="0">
              <a:lnSpc>
                <a:spcPct val="100000"/>
              </a:lnSpc>
              <a:spcBef>
                <a:spcPts val="0"/>
              </a:spcBef>
              <a:spcAft>
                <a:spcPts val="0"/>
              </a:spcAft>
              <a:buClr>
                <a:srgbClr val="4C4761"/>
              </a:buClr>
              <a:buSzPts val="1200"/>
              <a:buChar char="●"/>
              <a:defRPr/>
            </a:lvl4pPr>
            <a:lvl5pPr indent="-304800" lvl="4" marL="2286000" rtl="0">
              <a:lnSpc>
                <a:spcPct val="100000"/>
              </a:lnSpc>
              <a:spcBef>
                <a:spcPts val="0"/>
              </a:spcBef>
              <a:spcAft>
                <a:spcPts val="0"/>
              </a:spcAft>
              <a:buClr>
                <a:srgbClr val="4C4761"/>
              </a:buClr>
              <a:buSzPts val="1200"/>
              <a:buChar char="○"/>
              <a:defRPr/>
            </a:lvl5pPr>
            <a:lvl6pPr indent="-304800" lvl="5" marL="2743200" rtl="0">
              <a:lnSpc>
                <a:spcPct val="100000"/>
              </a:lnSpc>
              <a:spcBef>
                <a:spcPts val="0"/>
              </a:spcBef>
              <a:spcAft>
                <a:spcPts val="0"/>
              </a:spcAft>
              <a:buClr>
                <a:srgbClr val="4C4761"/>
              </a:buClr>
              <a:buSzPts val="1200"/>
              <a:buChar char="■"/>
              <a:defRPr/>
            </a:lvl6pPr>
            <a:lvl7pPr indent="-304800" lvl="6" marL="3200400" rtl="0">
              <a:lnSpc>
                <a:spcPct val="100000"/>
              </a:lnSpc>
              <a:spcBef>
                <a:spcPts val="0"/>
              </a:spcBef>
              <a:spcAft>
                <a:spcPts val="0"/>
              </a:spcAft>
              <a:buClr>
                <a:srgbClr val="4C4761"/>
              </a:buClr>
              <a:buSzPts val="1200"/>
              <a:buChar char="●"/>
              <a:defRPr/>
            </a:lvl7pPr>
            <a:lvl8pPr indent="-304800" lvl="7" marL="3657600" rtl="0">
              <a:lnSpc>
                <a:spcPct val="100000"/>
              </a:lnSpc>
              <a:spcBef>
                <a:spcPts val="0"/>
              </a:spcBef>
              <a:spcAft>
                <a:spcPts val="0"/>
              </a:spcAft>
              <a:buClr>
                <a:srgbClr val="4C4761"/>
              </a:buClr>
              <a:buSzPts val="1200"/>
              <a:buChar char="○"/>
              <a:defRPr/>
            </a:lvl8pPr>
            <a:lvl9pPr indent="-304800" lvl="8" marL="4114800" rtl="0">
              <a:lnSpc>
                <a:spcPct val="100000"/>
              </a:lnSpc>
              <a:spcBef>
                <a:spcPts val="0"/>
              </a:spcBef>
              <a:spcAft>
                <a:spcPts val="0"/>
              </a:spcAft>
              <a:buClr>
                <a:srgbClr val="4C4761"/>
              </a:buClr>
              <a:buSzPts val="1200"/>
              <a:buChar char="■"/>
              <a:defRPr/>
            </a:lvl9pPr>
          </a:lstStyle>
          <a:p/>
        </p:txBody>
      </p:sp>
      <p:sp>
        <p:nvSpPr>
          <p:cNvPr id="264" name="Google Shape;264;p18"/>
          <p:cNvSpPr txBox="1"/>
          <p:nvPr>
            <p:ph type="title"/>
          </p:nvPr>
        </p:nvSpPr>
        <p:spPr>
          <a:xfrm>
            <a:off x="720000" y="539500"/>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65"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8" name="Google Shape;268;p19"/>
          <p:cNvSpPr txBox="1"/>
          <p:nvPr>
            <p:ph idx="1" type="subTitle"/>
          </p:nvPr>
        </p:nvSpPr>
        <p:spPr>
          <a:xfrm>
            <a:off x="828825" y="2651000"/>
            <a:ext cx="2240400" cy="187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9" name="Google Shape;269;p19"/>
          <p:cNvSpPr txBox="1"/>
          <p:nvPr>
            <p:ph idx="2" type="subTitle"/>
          </p:nvPr>
        </p:nvSpPr>
        <p:spPr>
          <a:xfrm>
            <a:off x="3451795" y="2651000"/>
            <a:ext cx="2240400" cy="187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0" name="Google Shape;270;p19"/>
          <p:cNvSpPr txBox="1"/>
          <p:nvPr>
            <p:ph idx="3" type="subTitle"/>
          </p:nvPr>
        </p:nvSpPr>
        <p:spPr>
          <a:xfrm>
            <a:off x="6074772" y="2651000"/>
            <a:ext cx="2240400" cy="187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1" name="Google Shape;271;p19"/>
          <p:cNvSpPr txBox="1"/>
          <p:nvPr>
            <p:ph idx="4" type="subTitle"/>
          </p:nvPr>
        </p:nvSpPr>
        <p:spPr>
          <a:xfrm>
            <a:off x="828825" y="2018900"/>
            <a:ext cx="2240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72" name="Google Shape;272;p19"/>
          <p:cNvSpPr txBox="1"/>
          <p:nvPr>
            <p:ph idx="5" type="subTitle"/>
          </p:nvPr>
        </p:nvSpPr>
        <p:spPr>
          <a:xfrm>
            <a:off x="3451798" y="2018900"/>
            <a:ext cx="2240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273" name="Google Shape;273;p19"/>
          <p:cNvSpPr txBox="1"/>
          <p:nvPr>
            <p:ph idx="6" type="subTitle"/>
          </p:nvPr>
        </p:nvSpPr>
        <p:spPr>
          <a:xfrm>
            <a:off x="6074772" y="2018900"/>
            <a:ext cx="22404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b="0" l="0" r="0" t="0"/>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8"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0"/>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sp>
        <p:nvSpPr>
          <p:cNvPr id="307" name="Google Shape;307;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8" name="Google Shape;308;p20"/>
          <p:cNvSpPr txBox="1"/>
          <p:nvPr>
            <p:ph idx="1" type="subTitle"/>
          </p:nvPr>
        </p:nvSpPr>
        <p:spPr>
          <a:xfrm>
            <a:off x="1133926" y="1666975"/>
            <a:ext cx="3115800" cy="11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9" name="Google Shape;309;p20"/>
          <p:cNvSpPr txBox="1"/>
          <p:nvPr>
            <p:ph idx="2" type="subTitle"/>
          </p:nvPr>
        </p:nvSpPr>
        <p:spPr>
          <a:xfrm>
            <a:off x="4894256" y="1666975"/>
            <a:ext cx="3115800" cy="11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0" name="Google Shape;310;p20"/>
          <p:cNvSpPr txBox="1"/>
          <p:nvPr>
            <p:ph idx="3" type="subTitle"/>
          </p:nvPr>
        </p:nvSpPr>
        <p:spPr>
          <a:xfrm>
            <a:off x="1133925" y="3396200"/>
            <a:ext cx="31158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1" name="Google Shape;311;p20"/>
          <p:cNvSpPr txBox="1"/>
          <p:nvPr>
            <p:ph idx="4" type="subTitle"/>
          </p:nvPr>
        </p:nvSpPr>
        <p:spPr>
          <a:xfrm>
            <a:off x="4894256" y="3396200"/>
            <a:ext cx="31158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2" name="Google Shape;312;p20"/>
          <p:cNvSpPr txBox="1"/>
          <p:nvPr>
            <p:ph idx="5" type="subTitle"/>
          </p:nvPr>
        </p:nvSpPr>
        <p:spPr>
          <a:xfrm>
            <a:off x="1133926" y="1271275"/>
            <a:ext cx="3115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13" name="Google Shape;313;p20"/>
          <p:cNvSpPr txBox="1"/>
          <p:nvPr>
            <p:ph idx="6" type="subTitle"/>
          </p:nvPr>
        </p:nvSpPr>
        <p:spPr>
          <a:xfrm>
            <a:off x="1133926" y="3008175"/>
            <a:ext cx="3115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14" name="Google Shape;314;p20"/>
          <p:cNvSpPr txBox="1"/>
          <p:nvPr>
            <p:ph idx="7" type="subTitle"/>
          </p:nvPr>
        </p:nvSpPr>
        <p:spPr>
          <a:xfrm>
            <a:off x="4894230" y="1271275"/>
            <a:ext cx="3115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15" name="Google Shape;315;p20"/>
          <p:cNvSpPr txBox="1"/>
          <p:nvPr>
            <p:ph idx="8" type="subTitle"/>
          </p:nvPr>
        </p:nvSpPr>
        <p:spPr>
          <a:xfrm>
            <a:off x="4894230" y="3008175"/>
            <a:ext cx="3115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1" name="Google Shape;321;p20"/>
          <p:cNvPicPr preferRelativeResize="0"/>
          <p:nvPr/>
        </p:nvPicPr>
        <p:blipFill rotWithShape="1">
          <a:blip r:embed="rId2">
            <a:alphaModFix amt="80000"/>
          </a:blip>
          <a:srcRect b="0" l="0" r="0" t="0"/>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
          <p:cNvSpPr txBox="1"/>
          <p:nvPr>
            <p:ph type="title"/>
          </p:nvPr>
        </p:nvSpPr>
        <p:spPr>
          <a:xfrm>
            <a:off x="4047175" y="2977300"/>
            <a:ext cx="4383600" cy="1626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3"/>
          <p:cNvSpPr txBox="1"/>
          <p:nvPr>
            <p:ph hasCustomPrompt="1" idx="2" type="title"/>
          </p:nvPr>
        </p:nvSpPr>
        <p:spPr>
          <a:xfrm>
            <a:off x="4047175" y="539500"/>
            <a:ext cx="14745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p:nvPr>
            <p:ph idx="3" type="pic"/>
          </p:nvPr>
        </p:nvSpPr>
        <p:spPr>
          <a:xfrm>
            <a:off x="713225" y="539500"/>
            <a:ext cx="2760600" cy="4064400"/>
          </a:xfrm>
          <a:prstGeom prst="snip2DiagRect">
            <a:avLst>
              <a:gd fmla="val 0" name="adj1"/>
              <a:gd fmla="val 16667" name="adj2"/>
            </a:avLst>
          </a:prstGeom>
          <a:noFill/>
          <a:ln cap="flat" cmpd="sng" w="9525">
            <a:solidFill>
              <a:schemeClr val="dk2"/>
            </a:solidFill>
            <a:prstDash val="solid"/>
            <a:round/>
            <a:headEnd len="sm" w="sm" type="none"/>
            <a:tailEnd len="sm" w="sm" type="none"/>
          </a:ln>
        </p:spPr>
      </p:sp>
      <p:pic>
        <p:nvPicPr>
          <p:cNvPr id="45" name="Google Shape;45;p3"/>
          <p:cNvPicPr preferRelativeResize="0"/>
          <p:nvPr/>
        </p:nvPicPr>
        <p:blipFill rotWithShape="1">
          <a:blip r:embed="rId2">
            <a:alphaModFix amt="70000"/>
          </a:blip>
          <a:srcRect b="0" l="0" r="0" t="0"/>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25"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
        <p:nvSpPr>
          <p:cNvPr id="330" name="Google Shape;330;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1" name="Google Shape;331;p21"/>
          <p:cNvSpPr txBox="1"/>
          <p:nvPr>
            <p:ph idx="1" type="subTitle"/>
          </p:nvPr>
        </p:nvSpPr>
        <p:spPr>
          <a:xfrm>
            <a:off x="720000" y="1601074"/>
            <a:ext cx="22335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2" name="Google Shape;332;p21"/>
          <p:cNvSpPr txBox="1"/>
          <p:nvPr>
            <p:ph idx="2" type="subTitle"/>
          </p:nvPr>
        </p:nvSpPr>
        <p:spPr>
          <a:xfrm>
            <a:off x="3455250" y="1601074"/>
            <a:ext cx="22335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3" name="Google Shape;333;p21"/>
          <p:cNvSpPr txBox="1"/>
          <p:nvPr>
            <p:ph idx="3" type="subTitle"/>
          </p:nvPr>
        </p:nvSpPr>
        <p:spPr>
          <a:xfrm>
            <a:off x="7200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4" name="Google Shape;334;p21"/>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5" name="Google Shape;335;p21"/>
          <p:cNvSpPr txBox="1"/>
          <p:nvPr>
            <p:ph idx="5" type="subTitle"/>
          </p:nvPr>
        </p:nvSpPr>
        <p:spPr>
          <a:xfrm>
            <a:off x="6190500" y="1601074"/>
            <a:ext cx="22335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6" name="Google Shape;336;p21"/>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7" name="Google Shape;337;p21"/>
          <p:cNvSpPr txBox="1"/>
          <p:nvPr>
            <p:ph idx="7" type="subTitle"/>
          </p:nvPr>
        </p:nvSpPr>
        <p:spPr>
          <a:xfrm>
            <a:off x="720000" y="1132400"/>
            <a:ext cx="22335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38" name="Google Shape;338;p21"/>
          <p:cNvSpPr txBox="1"/>
          <p:nvPr>
            <p:ph idx="8" type="subTitle"/>
          </p:nvPr>
        </p:nvSpPr>
        <p:spPr>
          <a:xfrm>
            <a:off x="3455250" y="1132400"/>
            <a:ext cx="22311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39" name="Google Shape;339;p21"/>
          <p:cNvSpPr txBox="1"/>
          <p:nvPr>
            <p:ph idx="9" type="subTitle"/>
          </p:nvPr>
        </p:nvSpPr>
        <p:spPr>
          <a:xfrm>
            <a:off x="6190500" y="1132400"/>
            <a:ext cx="22311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40" name="Google Shape;340;p21"/>
          <p:cNvSpPr txBox="1"/>
          <p:nvPr>
            <p:ph idx="13" type="subTitle"/>
          </p:nvPr>
        </p:nvSpPr>
        <p:spPr>
          <a:xfrm>
            <a:off x="720000" y="2968549"/>
            <a:ext cx="22335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41" name="Google Shape;341;p21"/>
          <p:cNvSpPr txBox="1"/>
          <p:nvPr>
            <p:ph idx="14" type="subTitle"/>
          </p:nvPr>
        </p:nvSpPr>
        <p:spPr>
          <a:xfrm>
            <a:off x="3455250" y="2968555"/>
            <a:ext cx="22311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342" name="Google Shape;342;p21"/>
          <p:cNvSpPr txBox="1"/>
          <p:nvPr>
            <p:ph idx="15" type="subTitle"/>
          </p:nvPr>
        </p:nvSpPr>
        <p:spPr>
          <a:xfrm>
            <a:off x="6190500" y="2968555"/>
            <a:ext cx="22311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343" name="Google Shape;343;p21"/>
          <p:cNvPicPr preferRelativeResize="0"/>
          <p:nvPr/>
        </p:nvPicPr>
        <p:blipFill rotWithShape="1">
          <a:blip r:embed="rId2">
            <a:alphaModFix/>
          </a:blip>
          <a:srcRect b="0" l="0" r="0" t="0"/>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8" name="Shape 348"/>
        <p:cNvGrpSpPr/>
        <p:nvPr/>
      </p:nvGrpSpPr>
      <p:grpSpPr>
        <a:xfrm>
          <a:off x="0" y="0"/>
          <a:ext cx="0" cy="0"/>
          <a:chOff x="0" y="0"/>
          <a:chExt cx="0" cy="0"/>
        </a:xfrm>
      </p:grpSpPr>
      <p:sp>
        <p:nvSpPr>
          <p:cNvPr id="349" name="Google Shape;349;p22"/>
          <p:cNvSpPr txBox="1"/>
          <p:nvPr>
            <p:ph hasCustomPrompt="1" type="title"/>
          </p:nvPr>
        </p:nvSpPr>
        <p:spPr>
          <a:xfrm>
            <a:off x="2825688" y="1960613"/>
            <a:ext cx="3492600" cy="768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p:nvPr>
            <p:ph idx="1" type="subTitle"/>
          </p:nvPr>
        </p:nvSpPr>
        <p:spPr>
          <a:xfrm>
            <a:off x="2834150" y="2770388"/>
            <a:ext cx="3484200" cy="4125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351" name="Google Shape;351;p22"/>
          <p:cNvSpPr txBox="1"/>
          <p:nvPr>
            <p:ph hasCustomPrompt="1" idx="2" type="title"/>
          </p:nvPr>
        </p:nvSpPr>
        <p:spPr>
          <a:xfrm>
            <a:off x="713213" y="539489"/>
            <a:ext cx="3492600" cy="768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p:nvPr>
            <p:ph idx="3" type="subTitle"/>
          </p:nvPr>
        </p:nvSpPr>
        <p:spPr>
          <a:xfrm>
            <a:off x="713225" y="1349275"/>
            <a:ext cx="3492600" cy="4125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353" name="Google Shape;353;p22"/>
          <p:cNvSpPr txBox="1"/>
          <p:nvPr>
            <p:ph hasCustomPrompt="1" idx="4" type="title"/>
          </p:nvPr>
        </p:nvSpPr>
        <p:spPr>
          <a:xfrm>
            <a:off x="4938163" y="3381725"/>
            <a:ext cx="3492600" cy="768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4000"/>
              <a:buNone/>
              <a:defRPr sz="4000"/>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p:nvPr>
            <p:ph idx="5" type="subTitle"/>
          </p:nvPr>
        </p:nvSpPr>
        <p:spPr>
          <a:xfrm>
            <a:off x="4938175" y="4191499"/>
            <a:ext cx="3492600" cy="4125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55"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flipH="1" rot="-5400000">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b="0" l="0" r="0" t="0"/>
          <a:stretch/>
        </p:blipFill>
        <p:spPr>
          <a:xfrm flipH="1" rot="-5400000">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b="0" l="0" r="0" t="0"/>
          <a:stretch/>
        </p:blipFill>
        <p:spPr>
          <a:xfrm>
            <a:off x="-1919752" y="-1745700"/>
            <a:ext cx="4954325" cy="3620275"/>
          </a:xfrm>
          <a:prstGeom prst="rect">
            <a:avLst/>
          </a:prstGeom>
          <a:noFill/>
          <a:ln>
            <a:noFill/>
          </a:ln>
        </p:spPr>
      </p:pic>
      <p:sp>
        <p:nvSpPr>
          <p:cNvPr id="359" name="Google Shape;359;p23"/>
          <p:cNvSpPr txBox="1"/>
          <p:nvPr>
            <p:ph type="title"/>
          </p:nvPr>
        </p:nvSpPr>
        <p:spPr>
          <a:xfrm>
            <a:off x="2347950" y="540000"/>
            <a:ext cx="4448100" cy="10590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0" name="Google Shape;360;p23"/>
          <p:cNvSpPr txBox="1"/>
          <p:nvPr>
            <p:ph idx="1" type="subTitle"/>
          </p:nvPr>
        </p:nvSpPr>
        <p:spPr>
          <a:xfrm>
            <a:off x="2347900" y="1773775"/>
            <a:ext cx="4123800" cy="1197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61" name="Google Shape;361;p23"/>
          <p:cNvSpPr txBox="1"/>
          <p:nvPr/>
        </p:nvSpPr>
        <p:spPr>
          <a:xfrm>
            <a:off x="2371300" y="3611950"/>
            <a:ext cx="44013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b="1" lang="en" sz="1000" u="sng">
                <a:solidFill>
                  <a:schemeClr val="dk1"/>
                </a:solidFill>
                <a:latin typeface="Barlow"/>
                <a:ea typeface="Barlow"/>
                <a:cs typeface="Barlow"/>
                <a:sym typeface="Barlow"/>
                <a:hlinkClick r:id="rId5">
                  <a:extLst>
                    <a:ext uri="{A12FA001-AC4F-418D-AE19-62706E023703}">
                      <ahyp:hlinkCl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b="1" lang="en" sz="1000" u="sng">
                <a:solidFill>
                  <a:schemeClr val="dk1"/>
                </a:solidFill>
                <a:latin typeface="Barlow"/>
                <a:ea typeface="Barlow"/>
                <a:cs typeface="Barlow"/>
                <a:sym typeface="Barlow"/>
                <a:hlinkClick r:id="rId6">
                  <a:extLst>
                    <a:ext uri="{A12FA001-AC4F-418D-AE19-62706E023703}">
                      <ahyp:hlinkCl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b="1" lang="en" sz="1000" u="sng">
                <a:solidFill>
                  <a:schemeClr val="dk1"/>
                </a:solidFill>
                <a:latin typeface="Barlow"/>
                <a:ea typeface="Barlow"/>
                <a:cs typeface="Barlow"/>
                <a:sym typeface="Barlow"/>
                <a:hlinkClick r:id="rId7">
                  <a:extLst>
                    <a:ext uri="{A12FA001-AC4F-418D-AE19-62706E023703}">
                      <ahyp:hlinkClr val="tx"/>
                    </a:ext>
                  </a:extLst>
                </a:hlinkClick>
              </a:rPr>
              <a:t>Freepik</a:t>
            </a:r>
            <a:r>
              <a:rPr lang="en" sz="1000" u="sng">
                <a:solidFill>
                  <a:schemeClr val="dk1"/>
                </a:solidFill>
                <a:latin typeface="Barlow"/>
                <a:ea typeface="Barlow"/>
                <a:cs typeface="Barlow"/>
                <a:sym typeface="Barlow"/>
              </a:rPr>
              <a:t> </a:t>
            </a:r>
            <a:endParaRPr b="1" sz="1000"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62"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24"/>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pic>
        <p:nvPicPr>
          <p:cNvPr id="370" name="Google Shape;370;p24"/>
          <p:cNvPicPr preferRelativeResize="0"/>
          <p:nvPr/>
        </p:nvPicPr>
        <p:blipFill rotWithShape="1">
          <a:blip r:embed="rId2">
            <a:alphaModFix amt="80000"/>
          </a:blip>
          <a:srcRect b="0" l="0" r="0" t="0"/>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flipH="1" rot="-5400000">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75"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a:off x="8256675"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 name="Google Shape;384;p25"/>
          <p:cNvPicPr preferRelativeResize="0"/>
          <p:nvPr/>
        </p:nvPicPr>
        <p:blipFill rotWithShape="1">
          <a:blip r:embed="rId2">
            <a:alphaModFix/>
          </a:blip>
          <a:srcRect b="6041" l="0" r="0" t="2966"/>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b="0" l="0" r="0" t="0"/>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 name="Google Shape;48;p4"/>
          <p:cNvSpPr txBox="1"/>
          <p:nvPr>
            <p:ph idx="1" type="body"/>
          </p:nvPr>
        </p:nvSpPr>
        <p:spPr>
          <a:xfrm>
            <a:off x="720000" y="1215751"/>
            <a:ext cx="7704000" cy="411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49" name="Google Shape;49;p4"/>
          <p:cNvPicPr preferRelativeResize="0"/>
          <p:nvPr/>
        </p:nvPicPr>
        <p:blipFill rotWithShape="1">
          <a:blip r:embed="rId2">
            <a:alphaModFix/>
          </a:blip>
          <a:srcRect b="0" l="0" r="0" t="0"/>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5"/>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sp>
        <p:nvSpPr>
          <p:cNvPr id="81" name="Google Shape;81;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5"/>
          <p:cNvSpPr txBox="1"/>
          <p:nvPr>
            <p:ph idx="1" type="subTitle"/>
          </p:nvPr>
        </p:nvSpPr>
        <p:spPr>
          <a:xfrm>
            <a:off x="4966920" y="2701625"/>
            <a:ext cx="2818800" cy="134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5"/>
          <p:cNvSpPr txBox="1"/>
          <p:nvPr>
            <p:ph idx="2" type="subTitle"/>
          </p:nvPr>
        </p:nvSpPr>
        <p:spPr>
          <a:xfrm>
            <a:off x="1358275" y="2701625"/>
            <a:ext cx="2818800" cy="134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4" name="Google Shape;84;p5"/>
          <p:cNvSpPr txBox="1"/>
          <p:nvPr>
            <p:ph idx="3" type="subTitle"/>
          </p:nvPr>
        </p:nvSpPr>
        <p:spPr>
          <a:xfrm>
            <a:off x="1358275" y="2305925"/>
            <a:ext cx="2818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sp>
        <p:nvSpPr>
          <p:cNvPr id="85" name="Google Shape;85;p5"/>
          <p:cNvSpPr txBox="1"/>
          <p:nvPr>
            <p:ph idx="4" type="subTitle"/>
          </p:nvPr>
        </p:nvSpPr>
        <p:spPr>
          <a:xfrm>
            <a:off x="4966914" y="2305925"/>
            <a:ext cx="2818800" cy="47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Space Grotesk"/>
              <a:buNone/>
              <a:defRPr b="1" sz="1800">
                <a:solidFill>
                  <a:schemeClr val="dk1"/>
                </a:solidFill>
                <a:latin typeface="Space Grotesk"/>
                <a:ea typeface="Space Grotesk"/>
                <a:cs typeface="Space Grotesk"/>
                <a:sym typeface="Space Grotesk"/>
              </a:defRPr>
            </a:lvl1pPr>
            <a:lvl2pPr lvl="1"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2pPr>
            <a:lvl3pPr lvl="2"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3pPr>
            <a:lvl4pPr lvl="3"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4pPr>
            <a:lvl5pPr lvl="4"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5pPr>
            <a:lvl6pPr lvl="5"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6pPr>
            <a:lvl7pPr lvl="6"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7pPr>
            <a:lvl8pPr lvl="7"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8pPr>
            <a:lvl9pPr lvl="8" rtl="0" algn="ctr">
              <a:lnSpc>
                <a:spcPct val="100000"/>
              </a:lnSpc>
              <a:spcBef>
                <a:spcPts val="0"/>
              </a:spcBef>
              <a:spcAft>
                <a:spcPts val="0"/>
              </a:spcAft>
              <a:buSzPts val="1800"/>
              <a:buFont typeface="Space Grotesk"/>
              <a:buNone/>
              <a:defRPr b="1" sz="1800">
                <a:latin typeface="Space Grotesk"/>
                <a:ea typeface="Space Grotesk"/>
                <a:cs typeface="Space Grotesk"/>
                <a:sym typeface="Space Grotesk"/>
              </a:defRPr>
            </a:lvl9pPr>
          </a:lstStyle>
          <a:p/>
        </p:txBody>
      </p:sp>
      <p:pic>
        <p:nvPicPr>
          <p:cNvPr id="86" name="Google Shape;86;p5"/>
          <p:cNvPicPr preferRelativeResize="0"/>
          <p:nvPr/>
        </p:nvPicPr>
        <p:blipFill rotWithShape="1">
          <a:blip r:embed="rId2">
            <a:alphaModFix/>
          </a:blip>
          <a:srcRect b="0" l="0" r="0" t="0"/>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1010000" y="284425"/>
            <a:ext cx="182100" cy="166200"/>
          </a:xfrm>
          <a:prstGeom prst="star5">
            <a:avLst>
              <a:gd fmla="val 19098" name="adj"/>
              <a:gd fmla="val 105146" name="hf"/>
              <a:gd fmla="val 110557" name="vf"/>
            </a:avLst>
          </a:prstGeom>
          <a:solidFill>
            <a:srgbClr val="F9CA24">
              <a:alpha val="477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98" name="Google Shape;98;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 name="Google Shape;99;p6"/>
          <p:cNvSpPr/>
          <p:nvPr/>
        </p:nvSpPr>
        <p:spPr>
          <a:xfrm>
            <a:off x="1572388" y="285450"/>
            <a:ext cx="6561600" cy="164100"/>
          </a:xfrm>
          <a:prstGeom prst="roundRect">
            <a:avLst>
              <a:gd fmla="val 500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b="0" l="0" r="0" t="0"/>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b="0" l="0" r="0" t="0"/>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txBox="1"/>
          <p:nvPr>
            <p:ph type="title"/>
          </p:nvPr>
        </p:nvSpPr>
        <p:spPr>
          <a:xfrm>
            <a:off x="865625" y="983625"/>
            <a:ext cx="3992100" cy="104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7"/>
          <p:cNvSpPr txBox="1"/>
          <p:nvPr>
            <p:ph idx="1" type="subTitle"/>
          </p:nvPr>
        </p:nvSpPr>
        <p:spPr>
          <a:xfrm>
            <a:off x="865625" y="2236100"/>
            <a:ext cx="3992100" cy="2367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Open Sans"/>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109" name="Google Shape;109;p7"/>
          <p:cNvSpPr/>
          <p:nvPr>
            <p:ph idx="2" type="pic"/>
          </p:nvPr>
        </p:nvSpPr>
        <p:spPr>
          <a:xfrm>
            <a:off x="5028725" y="983625"/>
            <a:ext cx="3402000" cy="3620400"/>
          </a:xfrm>
          <a:prstGeom prst="snip1Rect">
            <a:avLst>
              <a:gd fmla="val 16667" name="adj"/>
            </a:avLst>
          </a:prstGeom>
          <a:noFill/>
          <a:ln cap="flat" cmpd="sng" w="9525">
            <a:solidFill>
              <a:schemeClr val="dk2"/>
            </a:solidFill>
            <a:prstDash val="solid"/>
            <a:round/>
            <a:headEnd len="sm" w="sm" type="none"/>
            <a:tailEnd len="sm" w="sm" type="none"/>
          </a:ln>
        </p:spPr>
      </p:sp>
      <p:pic>
        <p:nvPicPr>
          <p:cNvPr id="110" name="Google Shape;110;p7"/>
          <p:cNvPicPr preferRelativeResize="0"/>
          <p:nvPr/>
        </p:nvPicPr>
        <p:blipFill rotWithShape="1">
          <a:blip r:embed="rId2">
            <a:alphaModFix/>
          </a:blip>
          <a:srcRect b="0" l="0" r="0" t="0"/>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 name="Google Shape;114;p7"/>
          <p:cNvPicPr preferRelativeResize="0"/>
          <p:nvPr/>
        </p:nvPicPr>
        <p:blipFill rotWithShape="1">
          <a:blip r:embed="rId3">
            <a:alphaModFix/>
          </a:blip>
          <a:srcRect b="2954" l="0" r="0" t="2963"/>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b="0" l="0" r="0" t="0"/>
          <a:stretch/>
        </p:blipFill>
        <p:spPr>
          <a:xfrm flipH="1">
            <a:off x="5833827" y="-1819987"/>
            <a:ext cx="3484151" cy="3620275"/>
          </a:xfrm>
          <a:prstGeom prst="rect">
            <a:avLst/>
          </a:prstGeom>
          <a:noFill/>
          <a:ln>
            <a:noFill/>
          </a:ln>
        </p:spPr>
      </p:pic>
      <p:sp>
        <p:nvSpPr>
          <p:cNvPr id="118" name="Google Shape;118;p8"/>
          <p:cNvSpPr txBox="1"/>
          <p:nvPr>
            <p:ph type="title"/>
          </p:nvPr>
        </p:nvSpPr>
        <p:spPr>
          <a:xfrm>
            <a:off x="1292250" y="1711275"/>
            <a:ext cx="6559500" cy="19308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rect b="b" l="l" r="r" t="t"/>
              <a:pathLst>
                <a:path extrusionOk="0" h="99727" w="99727">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54050" y="3870975"/>
              <a:ext cx="2092100" cy="2092925"/>
            </a:xfrm>
            <a:custGeom>
              <a:rect b="b" l="l" r="r" t="t"/>
              <a:pathLst>
                <a:path extrusionOk="0" h="83717" w="83684">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254125" y="4071925"/>
              <a:ext cx="1691875" cy="1691000"/>
            </a:xfrm>
            <a:custGeom>
              <a:rect b="b" l="l" r="r" t="t"/>
              <a:pathLst>
                <a:path extrusionOk="0" h="67640" w="67675">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5075" y="4272000"/>
              <a:ext cx="1289975" cy="1290850"/>
            </a:xfrm>
            <a:custGeom>
              <a:rect b="b" l="l" r="r" t="t"/>
              <a:pathLst>
                <a:path extrusionOk="0" h="51634" w="51599">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 name="Google Shape;128;p8"/>
          <p:cNvPicPr preferRelativeResize="0"/>
          <p:nvPr/>
        </p:nvPicPr>
        <p:blipFill rotWithShape="1">
          <a:blip r:embed="rId4">
            <a:alphaModFix amt="80000"/>
          </a:blip>
          <a:srcRect b="0" l="0" r="0" t="0"/>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sp>
        <p:nvSpPr>
          <p:cNvPr id="130" name="Google Shape;130;p9"/>
          <p:cNvSpPr txBox="1"/>
          <p:nvPr>
            <p:ph type="title"/>
          </p:nvPr>
        </p:nvSpPr>
        <p:spPr>
          <a:xfrm>
            <a:off x="1424400" y="1373850"/>
            <a:ext cx="6295200" cy="17085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31" name="Google Shape;131;p9"/>
          <p:cNvSpPr txBox="1"/>
          <p:nvPr>
            <p:ph idx="1" type="subTitle"/>
          </p:nvPr>
        </p:nvSpPr>
        <p:spPr>
          <a:xfrm>
            <a:off x="2135550" y="3153500"/>
            <a:ext cx="4872900" cy="4926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32" name="Google Shape;132;p9"/>
          <p:cNvPicPr preferRelativeResize="0"/>
          <p:nvPr/>
        </p:nvPicPr>
        <p:blipFill rotWithShape="1">
          <a:blip r:embed="rId2">
            <a:alphaModFix/>
          </a:blip>
          <a:srcRect b="0" l="0" r="0" t="0"/>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b="0" l="0" r="0" t="0"/>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10"/>
          <p:cNvSpPr/>
          <p:nvPr>
            <p:ph idx="2" type="pic"/>
          </p:nvPr>
        </p:nvSpPr>
        <p:spPr>
          <a:xfrm>
            <a:off x="0" y="0"/>
            <a:ext cx="9144000" cy="5143500"/>
          </a:xfrm>
          <a:prstGeom prst="rect">
            <a:avLst/>
          </a:prstGeom>
          <a:noFill/>
          <a:ln>
            <a:noFill/>
          </a:ln>
        </p:spPr>
      </p:sp>
      <p:sp>
        <p:nvSpPr>
          <p:cNvPr id="158" name="Google Shape;158;p10"/>
          <p:cNvSpPr txBox="1"/>
          <p:nvPr>
            <p:ph type="title"/>
          </p:nvPr>
        </p:nvSpPr>
        <p:spPr>
          <a:xfrm>
            <a:off x="720000" y="3935025"/>
            <a:ext cx="7704000" cy="6522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b="1" sz="30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indent="-304800" lvl="1" marL="9144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indent="-304800" lvl="2" marL="13716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indent="-304800" lvl="3" marL="18288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indent="-304800" lvl="4" marL="22860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indent="-304800" lvl="5" marL="27432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indent="-304800" lvl="6" marL="32004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indent="-304800" lvl="7" marL="36576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indent="-304800" lvl="8" marL="4114800" rtl="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6"/>
          <p:cNvSpPr txBox="1"/>
          <p:nvPr>
            <p:ph type="ctrTitle"/>
          </p:nvPr>
        </p:nvSpPr>
        <p:spPr>
          <a:xfrm>
            <a:off x="1740225" y="1301025"/>
            <a:ext cx="5663400" cy="1951800"/>
          </a:xfrm>
          <a:prstGeom prst="rect">
            <a:avLst/>
          </a:prstGeom>
        </p:spPr>
        <p:txBody>
          <a:bodyPr anchorCtr="0" anchor="b" bIns="274300" lIns="91425" spcFirstLastPara="1" rIns="91425" wrap="square" tIns="91425">
            <a:noAutofit/>
          </a:bodyPr>
          <a:lstStyle/>
          <a:p>
            <a:pPr indent="0" lvl="0" marL="0" rtl="0" algn="l">
              <a:spcBef>
                <a:spcPts val="0"/>
              </a:spcBef>
              <a:spcAft>
                <a:spcPts val="0"/>
              </a:spcAft>
              <a:buNone/>
            </a:pPr>
            <a:r>
              <a:rPr b="0" lang="en">
                <a:solidFill>
                  <a:schemeClr val="dk2"/>
                </a:solidFill>
              </a:rPr>
              <a:t> </a:t>
            </a:r>
            <a:endParaRPr b="0">
              <a:solidFill>
                <a:schemeClr val="dk2"/>
              </a:solidFill>
            </a:endParaRPr>
          </a:p>
        </p:txBody>
      </p:sp>
      <p:sp>
        <p:nvSpPr>
          <p:cNvPr id="392" name="Google Shape;392;p26"/>
          <p:cNvSpPr txBox="1"/>
          <p:nvPr>
            <p:ph idx="1" type="subTitle"/>
          </p:nvPr>
        </p:nvSpPr>
        <p:spPr>
          <a:xfrm>
            <a:off x="1740225" y="3343550"/>
            <a:ext cx="4381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Similarity in Questions</a:t>
            </a:r>
            <a:endParaRPr>
              <a:latin typeface="Barlow Medium"/>
              <a:ea typeface="Barlow Medium"/>
              <a:cs typeface="Barlow Medium"/>
              <a:sym typeface="Barlow Medium"/>
            </a:endParaRPr>
          </a:p>
        </p:txBody>
      </p:sp>
      <p:grpSp>
        <p:nvGrpSpPr>
          <p:cNvPr id="393" name="Google Shape;393;p26"/>
          <p:cNvGrpSpPr/>
          <p:nvPr/>
        </p:nvGrpSpPr>
        <p:grpSpPr>
          <a:xfrm>
            <a:off x="6238825" y="3343550"/>
            <a:ext cx="1164950" cy="475800"/>
            <a:chOff x="5523875" y="3343550"/>
            <a:chExt cx="1164950" cy="475800"/>
          </a:xfrm>
        </p:grpSpPr>
        <p:sp>
          <p:nvSpPr>
            <p:cNvPr id="394" name="Google Shape;394;p26"/>
            <p:cNvSpPr/>
            <p:nvPr/>
          </p:nvSpPr>
          <p:spPr>
            <a:xfrm>
              <a:off x="5523875" y="3343550"/>
              <a:ext cx="1164900" cy="475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5612100" y="3428150"/>
              <a:ext cx="220500" cy="306900"/>
            </a:xfrm>
            <a:prstGeom prst="foldedCorner">
              <a:avLst>
                <a:gd fmla="val 4901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5894425" y="3428000"/>
              <a:ext cx="306900" cy="306900"/>
            </a:xfrm>
            <a:prstGeom prst="noSmoking">
              <a:avLst>
                <a:gd fmla="val 22808"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26"/>
            <p:cNvCxnSpPr>
              <a:stCxn id="396" idx="6"/>
              <a:endCxn id="394" idx="3"/>
            </p:cNvCxnSpPr>
            <p:nvPr/>
          </p:nvCxnSpPr>
          <p:spPr>
            <a:xfrm>
              <a:off x="6201325" y="3581450"/>
              <a:ext cx="487500" cy="0"/>
            </a:xfrm>
            <a:prstGeom prst="straightConnector1">
              <a:avLst/>
            </a:prstGeom>
            <a:noFill/>
            <a:ln cap="flat" cmpd="sng" w="9525">
              <a:solidFill>
                <a:schemeClr val="dk1"/>
              </a:solidFill>
              <a:prstDash val="solid"/>
              <a:round/>
              <a:headEnd len="med" w="med" type="none"/>
              <a:tailEnd len="med" w="med" type="none"/>
            </a:ln>
          </p:spPr>
        </p:cxnSp>
      </p:grpSp>
      <p:pic>
        <p:nvPicPr>
          <p:cNvPr id="398" name="Google Shape;398;p26"/>
          <p:cNvPicPr preferRelativeResize="0"/>
          <p:nvPr/>
        </p:nvPicPr>
        <p:blipFill rotWithShape="1">
          <a:blip r:embed="rId3">
            <a:alphaModFix/>
          </a:blip>
          <a:srcRect b="34736" l="7385" r="8019" t="28457"/>
          <a:stretch/>
        </p:blipFill>
        <p:spPr>
          <a:xfrm>
            <a:off x="1740225" y="3876675"/>
            <a:ext cx="1233500" cy="195749"/>
          </a:xfrm>
          <a:prstGeom prst="rect">
            <a:avLst/>
          </a:prstGeom>
          <a:noFill/>
          <a:ln>
            <a:noFill/>
          </a:ln>
        </p:spPr>
      </p:pic>
      <p:grpSp>
        <p:nvGrpSpPr>
          <p:cNvPr id="399" name="Google Shape;399;p26"/>
          <p:cNvGrpSpPr/>
          <p:nvPr/>
        </p:nvGrpSpPr>
        <p:grpSpPr>
          <a:xfrm>
            <a:off x="1740225" y="1301025"/>
            <a:ext cx="721727" cy="306900"/>
            <a:chOff x="165600" y="165450"/>
            <a:chExt cx="721727" cy="306900"/>
          </a:xfrm>
        </p:grpSpPr>
        <p:sp>
          <p:nvSpPr>
            <p:cNvPr id="400" name="Google Shape;400;p26"/>
            <p:cNvSpPr/>
            <p:nvPr/>
          </p:nvSpPr>
          <p:spPr>
            <a:xfrm>
              <a:off x="235977"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165600" y="165450"/>
              <a:ext cx="306900" cy="306900"/>
            </a:xfrm>
            <a:prstGeom prst="mathMultiply">
              <a:avLst>
                <a:gd fmla="val 0" name="adj1"/>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478552" y="235827"/>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721127" y="235802"/>
              <a:ext cx="166200" cy="1662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rot="-8100000">
              <a:off x="766461" y="263602"/>
              <a:ext cx="75519" cy="75943"/>
            </a:xfrm>
            <a:prstGeom prst="halfFrame">
              <a:avLst>
                <a:gd fmla="val 0"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 name="Google Shape;405;p26"/>
            <p:cNvCxnSpPr/>
            <p:nvPr/>
          </p:nvCxnSpPr>
          <p:spPr>
            <a:xfrm>
              <a:off x="498502" y="318927"/>
              <a:ext cx="126300" cy="0"/>
            </a:xfrm>
            <a:prstGeom prst="straightConnector1">
              <a:avLst/>
            </a:prstGeom>
            <a:noFill/>
            <a:ln cap="flat" cmpd="sng" w="9525">
              <a:solidFill>
                <a:schemeClr val="dk1"/>
              </a:solidFill>
              <a:prstDash val="solid"/>
              <a:round/>
              <a:headEnd len="med" w="med" type="none"/>
              <a:tailEnd len="med" w="med" type="none"/>
            </a:ln>
          </p:spPr>
        </p:cxnSp>
      </p:grpSp>
      <p:pic>
        <p:nvPicPr>
          <p:cNvPr id="406" name="Google Shape;406;p26"/>
          <p:cNvPicPr preferRelativeResize="0"/>
          <p:nvPr/>
        </p:nvPicPr>
        <p:blipFill>
          <a:blip r:embed="rId4">
            <a:alphaModFix/>
          </a:blip>
          <a:stretch>
            <a:fillRect/>
          </a:stretch>
        </p:blipFill>
        <p:spPr>
          <a:xfrm>
            <a:off x="2285925" y="1935470"/>
            <a:ext cx="4572000" cy="1272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35"/>
          <p:cNvPicPr preferRelativeResize="0"/>
          <p:nvPr/>
        </p:nvPicPr>
        <p:blipFill rotWithShape="1">
          <a:blip r:embed="rId3">
            <a:alphaModFix/>
          </a:blip>
          <a:srcRect b="10602" l="0" r="0" t="0"/>
          <a:stretch/>
        </p:blipFill>
        <p:spPr>
          <a:xfrm>
            <a:off x="568275" y="1700600"/>
            <a:ext cx="8007450" cy="1742288"/>
          </a:xfrm>
          <a:prstGeom prst="rect">
            <a:avLst/>
          </a:prstGeom>
          <a:noFill/>
          <a:ln>
            <a:noFill/>
          </a:ln>
        </p:spPr>
      </p:pic>
      <p:sp>
        <p:nvSpPr>
          <p:cNvPr id="525" name="Google Shape;525;p35"/>
          <p:cNvSpPr txBox="1"/>
          <p:nvPr>
            <p:ph idx="4294967295"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Data Preprocessing</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36"/>
          <p:cNvPicPr preferRelativeResize="0"/>
          <p:nvPr/>
        </p:nvPicPr>
        <p:blipFill rotWithShape="1">
          <a:blip r:embed="rId3">
            <a:alphaModFix amt="80000"/>
          </a:blip>
          <a:srcRect b="0" l="0" r="0" t="0"/>
          <a:stretch/>
        </p:blipFill>
        <p:spPr>
          <a:xfrm>
            <a:off x="-1905077" y="-2071250"/>
            <a:ext cx="4954325" cy="3620275"/>
          </a:xfrm>
          <a:prstGeom prst="rect">
            <a:avLst/>
          </a:prstGeom>
          <a:noFill/>
          <a:ln>
            <a:noFill/>
          </a:ln>
        </p:spPr>
      </p:pic>
      <p:pic>
        <p:nvPicPr>
          <p:cNvPr id="531" name="Google Shape;531;p36"/>
          <p:cNvPicPr preferRelativeResize="0"/>
          <p:nvPr/>
        </p:nvPicPr>
        <p:blipFill rotWithShape="1">
          <a:blip r:embed="rId4">
            <a:alphaModFix/>
          </a:blip>
          <a:srcRect b="0" l="0" r="0" t="0"/>
          <a:stretch/>
        </p:blipFill>
        <p:spPr>
          <a:xfrm>
            <a:off x="6885978" y="3782863"/>
            <a:ext cx="3484151" cy="3620275"/>
          </a:xfrm>
          <a:prstGeom prst="rect">
            <a:avLst/>
          </a:prstGeom>
          <a:noFill/>
          <a:ln>
            <a:noFill/>
          </a:ln>
        </p:spPr>
      </p:pic>
      <p:grpSp>
        <p:nvGrpSpPr>
          <p:cNvPr id="532" name="Google Shape;532;p36"/>
          <p:cNvGrpSpPr/>
          <p:nvPr/>
        </p:nvGrpSpPr>
        <p:grpSpPr>
          <a:xfrm>
            <a:off x="1103061" y="4179015"/>
            <a:ext cx="716934" cy="380217"/>
            <a:chOff x="713225" y="-185425"/>
            <a:chExt cx="1484950" cy="787525"/>
          </a:xfrm>
        </p:grpSpPr>
        <p:sp>
          <p:nvSpPr>
            <p:cNvPr id="533" name="Google Shape;533;p36"/>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6"/>
          <p:cNvGrpSpPr/>
          <p:nvPr/>
        </p:nvGrpSpPr>
        <p:grpSpPr>
          <a:xfrm rot="5400000">
            <a:off x="589350" y="4274498"/>
            <a:ext cx="436989" cy="189261"/>
            <a:chOff x="713225" y="4487573"/>
            <a:chExt cx="436989" cy="189261"/>
          </a:xfrm>
        </p:grpSpPr>
        <p:sp>
          <p:nvSpPr>
            <p:cNvPr id="552" name="Google Shape;552;p36"/>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6"/>
          <p:cNvGrpSpPr/>
          <p:nvPr/>
        </p:nvGrpSpPr>
        <p:grpSpPr>
          <a:xfrm rot="10800000">
            <a:off x="6993677" y="-406700"/>
            <a:ext cx="352108" cy="1260383"/>
            <a:chOff x="8254727" y="-90700"/>
            <a:chExt cx="352108" cy="1260383"/>
          </a:xfrm>
        </p:grpSpPr>
        <p:sp>
          <p:nvSpPr>
            <p:cNvPr id="555" name="Google Shape;555;p36"/>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Data Preprocessing</a:t>
            </a:r>
            <a:endParaRPr>
              <a:latin typeface="Lato"/>
              <a:ea typeface="Lato"/>
              <a:cs typeface="Lato"/>
              <a:sym typeface="Lato"/>
            </a:endParaRPr>
          </a:p>
        </p:txBody>
      </p:sp>
      <p:sp>
        <p:nvSpPr>
          <p:cNvPr id="559" name="Google Shape;559;p36"/>
          <p:cNvSpPr txBox="1"/>
          <p:nvPr/>
        </p:nvSpPr>
        <p:spPr>
          <a:xfrm>
            <a:off x="1420200" y="440040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44746"/>
                </a:solidFill>
                <a:latin typeface="Lato"/>
                <a:ea typeface="Lato"/>
                <a:cs typeface="Lato"/>
                <a:sym typeface="Lato"/>
              </a:rPr>
              <a:t>255024</a:t>
            </a:r>
            <a:r>
              <a:rPr lang="en" sz="1500">
                <a:solidFill>
                  <a:srgbClr val="444746"/>
                </a:solidFill>
                <a:latin typeface="Lato"/>
                <a:ea typeface="Lato"/>
                <a:cs typeface="Lato"/>
                <a:sym typeface="Lato"/>
              </a:rPr>
              <a:t> (</a:t>
            </a:r>
            <a:r>
              <a:rPr b="1" lang="en" sz="1500">
                <a:solidFill>
                  <a:srgbClr val="444746"/>
                </a:solidFill>
                <a:latin typeface="Lato"/>
                <a:ea typeface="Lato"/>
                <a:cs typeface="Lato"/>
                <a:sym typeface="Lato"/>
              </a:rPr>
              <a:t>is_duplicate=0</a:t>
            </a:r>
            <a:r>
              <a:rPr lang="en" sz="1500">
                <a:solidFill>
                  <a:srgbClr val="444746"/>
                </a:solidFill>
                <a:latin typeface="Lato"/>
                <a:ea typeface="Lato"/>
                <a:cs typeface="Lato"/>
                <a:sym typeface="Lato"/>
              </a:rPr>
              <a:t>) vs </a:t>
            </a:r>
            <a:r>
              <a:rPr lang="en" sz="1500">
                <a:solidFill>
                  <a:srgbClr val="444746"/>
                </a:solidFill>
                <a:latin typeface="Lato"/>
                <a:ea typeface="Lato"/>
                <a:cs typeface="Lato"/>
                <a:sym typeface="Lato"/>
              </a:rPr>
              <a:t>149263</a:t>
            </a:r>
            <a:r>
              <a:rPr lang="en" sz="1500">
                <a:solidFill>
                  <a:srgbClr val="444746"/>
                </a:solidFill>
                <a:latin typeface="Lato"/>
                <a:ea typeface="Lato"/>
                <a:cs typeface="Lato"/>
                <a:sym typeface="Lato"/>
              </a:rPr>
              <a:t> (</a:t>
            </a:r>
            <a:r>
              <a:rPr b="1" lang="en" sz="1500">
                <a:solidFill>
                  <a:srgbClr val="444746"/>
                </a:solidFill>
                <a:latin typeface="Lato"/>
                <a:ea typeface="Lato"/>
                <a:cs typeface="Lato"/>
                <a:sym typeface="Lato"/>
              </a:rPr>
              <a:t>is_duplicate=1</a:t>
            </a:r>
            <a:r>
              <a:rPr lang="en" sz="1500">
                <a:solidFill>
                  <a:srgbClr val="444746"/>
                </a:solidFill>
                <a:latin typeface="Lato"/>
                <a:ea typeface="Lato"/>
                <a:cs typeface="Lato"/>
                <a:sym typeface="Lato"/>
              </a:rPr>
              <a:t>)</a:t>
            </a:r>
            <a:endParaRPr sz="1500">
              <a:latin typeface="Lato"/>
              <a:ea typeface="Lato"/>
              <a:cs typeface="Lato"/>
              <a:sym typeface="Lato"/>
            </a:endParaRPr>
          </a:p>
        </p:txBody>
      </p:sp>
      <p:pic>
        <p:nvPicPr>
          <p:cNvPr id="560" name="Google Shape;560;p36"/>
          <p:cNvPicPr preferRelativeResize="0"/>
          <p:nvPr/>
        </p:nvPicPr>
        <p:blipFill>
          <a:blip r:embed="rId5">
            <a:alphaModFix/>
          </a:blip>
          <a:stretch>
            <a:fillRect/>
          </a:stretch>
        </p:blipFill>
        <p:spPr>
          <a:xfrm>
            <a:off x="2365947" y="1142450"/>
            <a:ext cx="4322214" cy="3257950"/>
          </a:xfrm>
          <a:prstGeom prst="rect">
            <a:avLst/>
          </a:prstGeom>
          <a:noFill/>
          <a:ln>
            <a:noFill/>
          </a:ln>
        </p:spPr>
      </p:pic>
      <p:sp>
        <p:nvSpPr>
          <p:cNvPr id="561" name="Google Shape;561;p36"/>
          <p:cNvSpPr txBox="1"/>
          <p:nvPr/>
        </p:nvSpPr>
        <p:spPr>
          <a:xfrm>
            <a:off x="2470775" y="4642325"/>
            <a:ext cx="18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44746"/>
                </a:solidFill>
                <a:latin typeface="Lato"/>
                <a:ea typeface="Lato"/>
                <a:cs typeface="Lato"/>
                <a:sym typeface="Lato"/>
              </a:rPr>
              <a:t>(63.08%)</a:t>
            </a:r>
            <a:endParaRPr>
              <a:latin typeface="Lato"/>
              <a:ea typeface="Lato"/>
              <a:cs typeface="Lato"/>
              <a:sym typeface="Lato"/>
            </a:endParaRPr>
          </a:p>
        </p:txBody>
      </p:sp>
      <p:sp>
        <p:nvSpPr>
          <p:cNvPr id="562" name="Google Shape;562;p36"/>
          <p:cNvSpPr txBox="1"/>
          <p:nvPr/>
        </p:nvSpPr>
        <p:spPr>
          <a:xfrm>
            <a:off x="4803250" y="4642325"/>
            <a:ext cx="188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44746"/>
                </a:solidFill>
                <a:latin typeface="Lato"/>
                <a:ea typeface="Lato"/>
                <a:cs typeface="Lato"/>
                <a:sym typeface="Lato"/>
              </a:rPr>
              <a:t>(36.92%)</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Data Cleaning</a:t>
            </a:r>
            <a:endParaRPr>
              <a:latin typeface="Lato"/>
              <a:ea typeface="Lato"/>
              <a:cs typeface="Lato"/>
              <a:sym typeface="Lato"/>
            </a:endParaRPr>
          </a:p>
        </p:txBody>
      </p:sp>
      <p:sp>
        <p:nvSpPr>
          <p:cNvPr id="568" name="Google Shape;568;p37"/>
          <p:cNvSpPr txBox="1"/>
          <p:nvPr/>
        </p:nvSpPr>
        <p:spPr>
          <a:xfrm>
            <a:off x="865950" y="1066250"/>
            <a:ext cx="7412100" cy="3994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Converting to lowercase</a:t>
            </a:r>
            <a:endParaRPr sz="1500">
              <a:solidFill>
                <a:srgbClr val="444746"/>
              </a:solidFill>
              <a:latin typeface="Lato"/>
              <a:ea typeface="Lato"/>
              <a:cs typeface="Lato"/>
              <a:sym typeface="Lato"/>
            </a:endParaRPr>
          </a:p>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Expanding Contractions </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Contractions are shortened versions of words or syllables.</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i="1" lang="en" sz="1500">
                <a:solidFill>
                  <a:srgbClr val="242424"/>
                </a:solidFill>
                <a:highlight>
                  <a:srgbClr val="FFFFFF"/>
                </a:highlight>
                <a:latin typeface="Georgia"/>
                <a:ea typeface="Georgia"/>
                <a:cs typeface="Georgia"/>
                <a:sym typeface="Georgia"/>
              </a:rPr>
              <a:t>E.g I’ll → I will, don’t → do not</a:t>
            </a:r>
            <a:endParaRPr sz="1500">
              <a:solidFill>
                <a:srgbClr val="444746"/>
              </a:solidFill>
              <a:latin typeface="Lato"/>
              <a:ea typeface="Lato"/>
              <a:cs typeface="Lato"/>
              <a:sym typeface="Lato"/>
            </a:endParaRPr>
          </a:p>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Removing Hyperlinks</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URLs contain a combination of letters, numbers, and special characters that may not contribute much to the semantic meaning of the text. Reduce the noise in the text data </a:t>
            </a:r>
            <a:endParaRPr sz="1500">
              <a:solidFill>
                <a:srgbClr val="444746"/>
              </a:solidFill>
              <a:latin typeface="Lato"/>
              <a:ea typeface="Lato"/>
              <a:cs typeface="Lato"/>
              <a:sym typeface="Lato"/>
            </a:endParaRPr>
          </a:p>
          <a:p>
            <a:pPr indent="0" lvl="0" marL="0" rtl="0" algn="l">
              <a:lnSpc>
                <a:spcPct val="150000"/>
              </a:lnSpc>
              <a:spcBef>
                <a:spcPts val="0"/>
              </a:spcBef>
              <a:spcAft>
                <a:spcPts val="0"/>
              </a:spcAft>
              <a:buNone/>
            </a:pPr>
            <a:r>
              <a:t/>
            </a:r>
            <a:endParaRPr sz="1500">
              <a:solidFill>
                <a:srgbClr val="444746"/>
              </a:solidFill>
              <a:latin typeface="Lato"/>
              <a:ea typeface="Lato"/>
              <a:cs typeface="Lato"/>
              <a:sym typeface="Lato"/>
            </a:endParaRPr>
          </a:p>
          <a:p>
            <a:pPr indent="0" lvl="0" marL="45720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Data Cleaning</a:t>
            </a:r>
            <a:endParaRPr>
              <a:latin typeface="Lato"/>
              <a:ea typeface="Lato"/>
              <a:cs typeface="Lato"/>
              <a:sym typeface="Lato"/>
            </a:endParaRPr>
          </a:p>
        </p:txBody>
      </p:sp>
      <p:sp>
        <p:nvSpPr>
          <p:cNvPr id="574" name="Google Shape;574;p38"/>
          <p:cNvSpPr txBox="1"/>
          <p:nvPr/>
        </p:nvSpPr>
        <p:spPr>
          <a:xfrm>
            <a:off x="865950" y="1066250"/>
            <a:ext cx="7412100" cy="3994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Removing HTML Tags</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 HTML tags are noise and don’t add much value to understanding and analyzing text</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i="1" lang="en" sz="1500">
                <a:solidFill>
                  <a:srgbClr val="242424"/>
                </a:solidFill>
                <a:highlight>
                  <a:srgbClr val="FFFFFF"/>
                </a:highlight>
                <a:latin typeface="Georgia"/>
                <a:ea typeface="Georgia"/>
                <a:cs typeface="Georgia"/>
                <a:sym typeface="Georgia"/>
              </a:rPr>
              <a:t>E.g &lt;head&gt;, &lt;title&gt;, &lt;br&gt;...</a:t>
            </a:r>
            <a:endParaRPr sz="1500">
              <a:solidFill>
                <a:srgbClr val="444746"/>
              </a:solidFill>
              <a:latin typeface="Lato"/>
              <a:ea typeface="Lato"/>
              <a:cs typeface="Lato"/>
              <a:sym typeface="Lato"/>
            </a:endParaRPr>
          </a:p>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Standardizing Accent Characters</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Convert characters into standard ASCII characters (</a:t>
            </a:r>
            <a:r>
              <a:rPr i="1" lang="en" sz="1500">
                <a:solidFill>
                  <a:srgbClr val="242424"/>
                </a:solidFill>
                <a:highlight>
                  <a:srgbClr val="FFFFFF"/>
                </a:highlight>
                <a:latin typeface="Georgia"/>
                <a:ea typeface="Georgia"/>
                <a:cs typeface="Georgia"/>
                <a:sym typeface="Georgia"/>
              </a:rPr>
              <a:t>E.g è→ e, ã → a)</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Remove Non English characters</a:t>
            </a:r>
            <a:endParaRPr sz="1500">
              <a:solidFill>
                <a:srgbClr val="444746"/>
              </a:solidFill>
              <a:latin typeface="Lato"/>
              <a:ea typeface="Lato"/>
              <a:cs typeface="Lato"/>
              <a:sym typeface="Lato"/>
            </a:endParaRPr>
          </a:p>
          <a:p>
            <a:pPr indent="-323850" lvl="0" marL="4572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Removing Mentions and Hashtags </a:t>
            </a:r>
            <a:r>
              <a:rPr i="1" lang="en" sz="1500">
                <a:solidFill>
                  <a:srgbClr val="242424"/>
                </a:solidFill>
                <a:highlight>
                  <a:schemeClr val="accent2"/>
                </a:highlight>
                <a:latin typeface="Georgia"/>
                <a:ea typeface="Georgia"/>
                <a:cs typeface="Georgia"/>
                <a:sym typeface="Georgia"/>
              </a:rPr>
              <a:t>#,@</a:t>
            </a:r>
            <a:endParaRPr sz="1500">
              <a:solidFill>
                <a:srgbClr val="444746"/>
              </a:solidFill>
              <a:latin typeface="Lato"/>
              <a:ea typeface="Lato"/>
              <a:cs typeface="Lato"/>
              <a:sym typeface="Lato"/>
            </a:endParaRPr>
          </a:p>
          <a:p>
            <a:pPr indent="-323850" lvl="1" marL="914400" rtl="0" algn="l">
              <a:lnSpc>
                <a:spcPct val="150000"/>
              </a:lnSpc>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Don’t generalize across samples and are noise in most NLP tasks</a:t>
            </a:r>
            <a:endParaRPr sz="1500">
              <a:solidFill>
                <a:srgbClr val="444746"/>
              </a:solidFill>
              <a:latin typeface="Lato"/>
              <a:ea typeface="Lato"/>
              <a:cs typeface="Lato"/>
              <a:sym typeface="Lato"/>
            </a:endParaRPr>
          </a:p>
          <a:p>
            <a:pPr indent="0" lvl="0" marL="45720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9"/>
          <p:cNvSpPr txBox="1"/>
          <p:nvPr>
            <p:ph type="title"/>
          </p:nvPr>
        </p:nvSpPr>
        <p:spPr>
          <a:xfrm>
            <a:off x="2468875" y="1676150"/>
            <a:ext cx="4546500" cy="12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Data Preparation</a:t>
            </a:r>
            <a:endParaRPr sz="3500"/>
          </a:p>
        </p:txBody>
      </p:sp>
      <p:sp>
        <p:nvSpPr>
          <p:cNvPr id="580" name="Google Shape;580;p39"/>
          <p:cNvSpPr txBox="1"/>
          <p:nvPr>
            <p:ph idx="1" type="subTitle"/>
          </p:nvPr>
        </p:nvSpPr>
        <p:spPr>
          <a:xfrm>
            <a:off x="2128650" y="3042675"/>
            <a:ext cx="4366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
        <p:nvSpPr>
          <p:cNvPr id="581" name="Google Shape;581;p39"/>
          <p:cNvSpPr/>
          <p:nvPr/>
        </p:nvSpPr>
        <p:spPr>
          <a:xfrm>
            <a:off x="6567156" y="3042675"/>
            <a:ext cx="448200" cy="49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6603450" y="3103425"/>
            <a:ext cx="375600" cy="375600"/>
          </a:xfrm>
          <a:prstGeom prst="mathMultiply">
            <a:avLst>
              <a:gd fmla="val 2352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583" name="Google Shape;583;p39"/>
          <p:cNvGrpSpPr/>
          <p:nvPr/>
        </p:nvGrpSpPr>
        <p:grpSpPr>
          <a:xfrm>
            <a:off x="2128597" y="1676168"/>
            <a:ext cx="267275" cy="1293612"/>
            <a:chOff x="6548455" y="1773875"/>
            <a:chExt cx="247500" cy="1197900"/>
          </a:xfrm>
        </p:grpSpPr>
        <p:sp>
          <p:nvSpPr>
            <p:cNvPr id="584" name="Google Shape;584;p39"/>
            <p:cNvSpPr/>
            <p:nvPr/>
          </p:nvSpPr>
          <p:spPr>
            <a:xfrm>
              <a:off x="6548455" y="1773875"/>
              <a:ext cx="247500" cy="1197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585" name="Google Shape;585;p39"/>
            <p:cNvSpPr/>
            <p:nvPr/>
          </p:nvSpPr>
          <p:spPr>
            <a:xfrm>
              <a:off x="6548455" y="1982425"/>
              <a:ext cx="247500" cy="4365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pic>
        <p:nvPicPr>
          <p:cNvPr id="586" name="Google Shape;586;p39"/>
          <p:cNvPicPr preferRelativeResize="0"/>
          <p:nvPr/>
        </p:nvPicPr>
        <p:blipFill rotWithShape="1">
          <a:blip r:embed="rId3">
            <a:alphaModFix/>
          </a:blip>
          <a:srcRect b="34736" l="7385" r="8019" t="28457"/>
          <a:stretch/>
        </p:blipFill>
        <p:spPr>
          <a:xfrm>
            <a:off x="5781875" y="1407475"/>
            <a:ext cx="1233500" cy="195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592" name="Google Shape;592;p40"/>
          <p:cNvSpPr txBox="1"/>
          <p:nvPr/>
        </p:nvSpPr>
        <p:spPr>
          <a:xfrm>
            <a:off x="453600" y="1174525"/>
            <a:ext cx="5576700" cy="3930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02124"/>
              </a:buClr>
              <a:buSzPts val="1800"/>
              <a:buFont typeface="Lato"/>
              <a:buAutoNum type="arabicPeriod"/>
            </a:pPr>
            <a:r>
              <a:rPr lang="en" sz="1800">
                <a:solidFill>
                  <a:srgbClr val="202124"/>
                </a:solidFill>
                <a:latin typeface="Lato"/>
                <a:ea typeface="Lato"/>
                <a:cs typeface="Lato"/>
                <a:sym typeface="Lato"/>
              </a:rPr>
              <a:t>Question length ratio</a:t>
            </a:r>
            <a:endParaRPr sz="1800">
              <a:solidFill>
                <a:srgbClr val="202124"/>
              </a:solidFill>
              <a:latin typeface="Lato"/>
              <a:ea typeface="Lato"/>
              <a:cs typeface="Lato"/>
              <a:sym typeface="Lato"/>
            </a:endParaRPr>
          </a:p>
          <a:p>
            <a:pPr indent="-317500" lvl="0" marL="914400" rtl="0" algn="l">
              <a:spcBef>
                <a:spcPts val="0"/>
              </a:spcBef>
              <a:spcAft>
                <a:spcPts val="0"/>
              </a:spcAft>
              <a:buClr>
                <a:srgbClr val="202124"/>
              </a:buClr>
              <a:buSzPts val="1400"/>
              <a:buFont typeface="Lato"/>
              <a:buChar char="-"/>
            </a:pPr>
            <a:r>
              <a:rPr lang="en">
                <a:solidFill>
                  <a:srgbClr val="202124"/>
                </a:solidFill>
                <a:latin typeface="Lato"/>
                <a:ea typeface="Lato"/>
                <a:cs typeface="Lato"/>
                <a:sym typeface="Lato"/>
              </a:rPr>
              <a:t>The questions will be split by words when vectorised so it is beneficial in enhancing similarity comparisons in text analysis </a:t>
            </a:r>
            <a:endParaRPr>
              <a:solidFill>
                <a:srgbClr val="202124"/>
              </a:solidFill>
              <a:latin typeface="Lato"/>
              <a:ea typeface="Lato"/>
              <a:cs typeface="Lato"/>
              <a:sym typeface="Lato"/>
            </a:endParaRPr>
          </a:p>
          <a:p>
            <a:pPr indent="0" lvl="0" marL="0" rtl="0" algn="l">
              <a:spcBef>
                <a:spcPts val="0"/>
              </a:spcBef>
              <a:spcAft>
                <a:spcPts val="0"/>
              </a:spcAft>
              <a:buNone/>
            </a:pPr>
            <a:r>
              <a:t/>
            </a:r>
            <a:endParaRPr>
              <a:solidFill>
                <a:srgbClr val="202124"/>
              </a:solidFill>
              <a:latin typeface="Lato"/>
              <a:ea typeface="Lato"/>
              <a:cs typeface="Lato"/>
              <a:sym typeface="Lato"/>
            </a:endParaRPr>
          </a:p>
          <a:p>
            <a:pPr indent="-342900" lvl="0" marL="457200" rtl="0" algn="l">
              <a:spcBef>
                <a:spcPts val="0"/>
              </a:spcBef>
              <a:spcAft>
                <a:spcPts val="0"/>
              </a:spcAft>
              <a:buClr>
                <a:srgbClr val="202124"/>
              </a:buClr>
              <a:buSzPts val="1800"/>
              <a:buFont typeface="Lato"/>
              <a:buAutoNum type="arabicPeriod"/>
            </a:pPr>
            <a:r>
              <a:rPr lang="en" sz="1800">
                <a:solidFill>
                  <a:srgbClr val="202124"/>
                </a:solidFill>
                <a:latin typeface="Lato"/>
                <a:ea typeface="Lato"/>
                <a:cs typeface="Lato"/>
                <a:sym typeface="Lato"/>
              </a:rPr>
              <a:t>Number of words ratio</a:t>
            </a:r>
            <a:endParaRPr sz="1800">
              <a:solidFill>
                <a:srgbClr val="202124"/>
              </a:solidFill>
              <a:latin typeface="Lato"/>
              <a:ea typeface="Lato"/>
              <a:cs typeface="Lato"/>
              <a:sym typeface="Lato"/>
            </a:endParaRPr>
          </a:p>
          <a:p>
            <a:pPr indent="-317500" lvl="0" marL="914400" rtl="0" algn="l">
              <a:spcBef>
                <a:spcPts val="0"/>
              </a:spcBef>
              <a:spcAft>
                <a:spcPts val="0"/>
              </a:spcAft>
              <a:buClr>
                <a:srgbClr val="202124"/>
              </a:buClr>
              <a:buSzPts val="1400"/>
              <a:buFont typeface="Lato"/>
              <a:buChar char="-"/>
            </a:pPr>
            <a:r>
              <a:rPr lang="en">
                <a:solidFill>
                  <a:srgbClr val="202124"/>
                </a:solidFill>
                <a:latin typeface="Lato"/>
                <a:ea typeface="Lato"/>
                <a:cs typeface="Lato"/>
                <a:sym typeface="Lato"/>
              </a:rPr>
              <a:t>Ratio of the number of words in the shorter question over the length of the longer question</a:t>
            </a:r>
            <a:endParaRPr>
              <a:solidFill>
                <a:srgbClr val="202124"/>
              </a:solidFill>
              <a:latin typeface="Lato"/>
              <a:ea typeface="Lato"/>
              <a:cs typeface="Lato"/>
              <a:sym typeface="Lato"/>
            </a:endParaRPr>
          </a:p>
          <a:p>
            <a:pPr indent="0" lvl="0" marL="0" rtl="0" algn="l">
              <a:spcBef>
                <a:spcPts val="0"/>
              </a:spcBef>
              <a:spcAft>
                <a:spcPts val="0"/>
              </a:spcAft>
              <a:buNone/>
            </a:pPr>
            <a:r>
              <a:t/>
            </a:r>
            <a:endParaRPr>
              <a:solidFill>
                <a:srgbClr val="202124"/>
              </a:solidFill>
              <a:latin typeface="Lato"/>
              <a:ea typeface="Lato"/>
              <a:cs typeface="Lato"/>
              <a:sym typeface="Lato"/>
            </a:endParaRPr>
          </a:p>
          <a:p>
            <a:pPr indent="-342900" lvl="0" marL="457200" marR="0" rtl="0" algn="l">
              <a:lnSpc>
                <a:spcPct val="100000"/>
              </a:lnSpc>
              <a:spcBef>
                <a:spcPts val="0"/>
              </a:spcBef>
              <a:spcAft>
                <a:spcPts val="0"/>
              </a:spcAft>
              <a:buClr>
                <a:srgbClr val="202124"/>
              </a:buClr>
              <a:buSzPts val="1800"/>
              <a:buFont typeface="Lato"/>
              <a:buAutoNum type="arabicPeriod"/>
            </a:pPr>
            <a:r>
              <a:rPr lang="en" sz="1800">
                <a:solidFill>
                  <a:srgbClr val="202124"/>
                </a:solidFill>
                <a:latin typeface="Lato"/>
                <a:ea typeface="Lato"/>
                <a:cs typeface="Lato"/>
                <a:sym typeface="Lato"/>
              </a:rPr>
              <a:t>Same</a:t>
            </a:r>
            <a:r>
              <a:rPr lang="en" sz="1800">
                <a:solidFill>
                  <a:srgbClr val="202124"/>
                </a:solidFill>
                <a:latin typeface="Lato"/>
                <a:ea typeface="Lato"/>
                <a:cs typeface="Lato"/>
                <a:sym typeface="Lato"/>
              </a:rPr>
              <a:t> First and Last words</a:t>
            </a:r>
            <a:endParaRPr sz="1800">
              <a:solidFill>
                <a:srgbClr val="2021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Duplicate question pairs tend to have a larger proportion of pairs with same first and last words, vice versa.</a:t>
            </a:r>
            <a:endParaRPr>
              <a:solidFill>
                <a:srgbClr val="242424"/>
              </a:solidFill>
              <a:latin typeface="Lato"/>
              <a:ea typeface="Lato"/>
              <a:cs typeface="Lato"/>
              <a:sym typeface="Lato"/>
            </a:endParaRPr>
          </a:p>
        </p:txBody>
      </p:sp>
      <p:pic>
        <p:nvPicPr>
          <p:cNvPr id="593" name="Google Shape;593;p40"/>
          <p:cNvPicPr preferRelativeResize="0"/>
          <p:nvPr/>
        </p:nvPicPr>
        <p:blipFill>
          <a:blip r:embed="rId3">
            <a:alphaModFix/>
          </a:blip>
          <a:stretch>
            <a:fillRect/>
          </a:stretch>
        </p:blipFill>
        <p:spPr>
          <a:xfrm>
            <a:off x="6185950" y="1914400"/>
            <a:ext cx="2513725" cy="1777645"/>
          </a:xfrm>
          <a:prstGeom prst="rect">
            <a:avLst/>
          </a:prstGeom>
          <a:noFill/>
          <a:ln>
            <a:noFill/>
          </a:ln>
        </p:spPr>
      </p:pic>
      <p:sp>
        <p:nvSpPr>
          <p:cNvPr id="594" name="Google Shape;594;p40"/>
          <p:cNvSpPr txBox="1"/>
          <p:nvPr/>
        </p:nvSpPr>
        <p:spPr>
          <a:xfrm>
            <a:off x="6843394" y="3692045"/>
            <a:ext cx="1446300" cy="336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Medium"/>
                <a:ea typeface="Barlow Medium"/>
                <a:cs typeface="Barlow Medium"/>
                <a:sym typeface="Barlow Medium"/>
              </a:rPr>
              <a:t>Fig.1</a:t>
            </a:r>
            <a:endParaRPr sz="1200">
              <a:solidFill>
                <a:schemeClr val="dk1"/>
              </a:solidFill>
              <a:latin typeface="Barlow Medium"/>
              <a:ea typeface="Barlow Medium"/>
              <a:cs typeface="Barlow Medium"/>
              <a:sym typeface="Barlow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00" name="Google Shape;600;p41"/>
          <p:cNvSpPr txBox="1"/>
          <p:nvPr/>
        </p:nvSpPr>
        <p:spPr>
          <a:xfrm>
            <a:off x="674300" y="1150700"/>
            <a:ext cx="6145800" cy="3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4</a:t>
            </a:r>
            <a:r>
              <a:rPr lang="en" sz="1800">
                <a:solidFill>
                  <a:srgbClr val="242424"/>
                </a:solidFill>
                <a:latin typeface="Lato"/>
                <a:ea typeface="Lato"/>
                <a:cs typeface="Lato"/>
                <a:sym typeface="Lato"/>
              </a:rPr>
              <a:t>.	Cosine Similarity</a:t>
            </a:r>
            <a:endParaRPr>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Focuses on the direction of the vector</a:t>
            </a:r>
            <a:endParaRPr>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The cosine similarity ranges from -1 to 1.</a:t>
            </a:r>
            <a:endParaRPr>
              <a:solidFill>
                <a:srgbClr val="242424"/>
              </a:solidFill>
              <a:latin typeface="Lato"/>
              <a:ea typeface="Lato"/>
              <a:cs typeface="Lato"/>
              <a:sym typeface="Lato"/>
            </a:endParaRPr>
          </a:p>
          <a:p>
            <a:pPr indent="-317500" lvl="0" marL="13716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1 implies the documents are identical.</a:t>
            </a:r>
            <a:endParaRPr>
              <a:solidFill>
                <a:srgbClr val="242424"/>
              </a:solidFill>
              <a:latin typeface="Lato"/>
              <a:ea typeface="Lato"/>
              <a:cs typeface="Lato"/>
              <a:sym typeface="Lato"/>
            </a:endParaRPr>
          </a:p>
          <a:p>
            <a:pPr indent="-317500" lvl="0" marL="13716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0 implies the documents are orthogonal (no similarity).</a:t>
            </a:r>
            <a:endParaRPr>
              <a:solidFill>
                <a:srgbClr val="242424"/>
              </a:solidFill>
              <a:latin typeface="Lato"/>
              <a:ea typeface="Lato"/>
              <a:cs typeface="Lato"/>
              <a:sym typeface="Lato"/>
            </a:endParaRPr>
          </a:p>
          <a:p>
            <a:pPr indent="-317500" lvl="0" marL="13716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−1 implies the documents are diametrically opposed.</a:t>
            </a:r>
            <a:endParaRPr>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Done by converting questions into bag of words representation and transforming into vector representation.</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rPr lang="en" sz="1800">
                <a:solidFill>
                  <a:srgbClr val="242424"/>
                </a:solidFill>
                <a:latin typeface="Lato"/>
                <a:ea typeface="Lato"/>
                <a:cs typeface="Lato"/>
                <a:sym typeface="Lato"/>
              </a:rPr>
              <a:t>5</a:t>
            </a:r>
            <a:r>
              <a:rPr lang="en" sz="1800">
                <a:solidFill>
                  <a:srgbClr val="242424"/>
                </a:solidFill>
                <a:latin typeface="Lato"/>
                <a:ea typeface="Lato"/>
                <a:cs typeface="Lato"/>
                <a:sym typeface="Lato"/>
              </a:rPr>
              <a:t>.	Jaccard Similarity</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Quantifies how similar the sets are by comparing their shared elements with their total combined elements. </a:t>
            </a:r>
            <a:endParaRPr>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Done by tokenizing and lemmatizing the questions and filtering the stop words</a:t>
            </a:r>
            <a:endParaRPr>
              <a:solidFill>
                <a:srgbClr val="242424"/>
              </a:solidFill>
              <a:latin typeface="Lato"/>
              <a:ea typeface="Lato"/>
              <a:cs typeface="Lato"/>
              <a:sym typeface="Lato"/>
            </a:endParaRPr>
          </a:p>
        </p:txBody>
      </p:sp>
      <p:pic>
        <p:nvPicPr>
          <p:cNvPr id="601" name="Google Shape;601;p41"/>
          <p:cNvPicPr preferRelativeResize="0"/>
          <p:nvPr/>
        </p:nvPicPr>
        <p:blipFill>
          <a:blip r:embed="rId3">
            <a:alphaModFix/>
          </a:blip>
          <a:stretch>
            <a:fillRect/>
          </a:stretch>
        </p:blipFill>
        <p:spPr>
          <a:xfrm>
            <a:off x="6886688" y="1662075"/>
            <a:ext cx="1803900" cy="706350"/>
          </a:xfrm>
          <a:prstGeom prst="rect">
            <a:avLst/>
          </a:prstGeom>
          <a:noFill/>
          <a:ln>
            <a:noFill/>
          </a:ln>
        </p:spPr>
      </p:pic>
      <p:pic>
        <p:nvPicPr>
          <p:cNvPr id="602" name="Google Shape;602;p41"/>
          <p:cNvPicPr preferRelativeResize="0"/>
          <p:nvPr/>
        </p:nvPicPr>
        <p:blipFill>
          <a:blip r:embed="rId4">
            <a:alphaModFix/>
          </a:blip>
          <a:stretch>
            <a:fillRect/>
          </a:stretch>
        </p:blipFill>
        <p:spPr>
          <a:xfrm>
            <a:off x="6942187" y="3181200"/>
            <a:ext cx="1692914" cy="70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08" name="Google Shape;608;p42"/>
          <p:cNvSpPr txBox="1"/>
          <p:nvPr/>
        </p:nvSpPr>
        <p:spPr>
          <a:xfrm>
            <a:off x="445700" y="1147200"/>
            <a:ext cx="61458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6</a:t>
            </a:r>
            <a:r>
              <a:rPr lang="en" sz="1800">
                <a:solidFill>
                  <a:srgbClr val="242424"/>
                </a:solidFill>
                <a:latin typeface="Lato"/>
                <a:ea typeface="Lato"/>
                <a:cs typeface="Lato"/>
                <a:sym typeface="Lato"/>
              </a:rPr>
              <a:t>.	Common words to unique words ratio</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Duplicate question pairs tend to have more common words between both the question</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rPr lang="en" sz="1800">
                <a:solidFill>
                  <a:srgbClr val="242424"/>
                </a:solidFill>
                <a:latin typeface="Lato"/>
                <a:ea typeface="Lato"/>
                <a:cs typeface="Lato"/>
                <a:sym typeface="Lato"/>
              </a:rPr>
              <a:t>7</a:t>
            </a:r>
            <a:r>
              <a:rPr lang="en" sz="1800">
                <a:solidFill>
                  <a:srgbClr val="242424"/>
                </a:solidFill>
                <a:latin typeface="Lato"/>
                <a:ea typeface="Lato"/>
                <a:cs typeface="Lato"/>
                <a:sym typeface="Lato"/>
              </a:rPr>
              <a:t>.	Common stop words to unique words ratio (csc_ratio)</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To </a:t>
            </a:r>
            <a:r>
              <a:rPr lang="en">
                <a:solidFill>
                  <a:srgbClr val="242424"/>
                </a:solidFill>
                <a:latin typeface="Lato"/>
                <a:ea typeface="Lato"/>
                <a:cs typeface="Lato"/>
                <a:sym typeface="Lato"/>
              </a:rPr>
              <a:t>see the influence of stop words on similarity of questions</a:t>
            </a:r>
            <a:endParaRPr>
              <a:solidFill>
                <a:srgbClr val="242424"/>
              </a:solidFill>
              <a:latin typeface="Lato"/>
              <a:ea typeface="Lato"/>
              <a:cs typeface="Lato"/>
              <a:sym typeface="Lato"/>
            </a:endParaRPr>
          </a:p>
        </p:txBody>
      </p:sp>
      <p:pic>
        <p:nvPicPr>
          <p:cNvPr id="609" name="Google Shape;609;p42"/>
          <p:cNvPicPr preferRelativeResize="0"/>
          <p:nvPr/>
        </p:nvPicPr>
        <p:blipFill>
          <a:blip r:embed="rId3">
            <a:alphaModFix/>
          </a:blip>
          <a:stretch>
            <a:fillRect/>
          </a:stretch>
        </p:blipFill>
        <p:spPr>
          <a:xfrm>
            <a:off x="6362900" y="925500"/>
            <a:ext cx="2490750" cy="187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15" name="Google Shape;615;p43"/>
          <p:cNvSpPr txBox="1"/>
          <p:nvPr/>
        </p:nvSpPr>
        <p:spPr>
          <a:xfrm>
            <a:off x="350250" y="1902150"/>
            <a:ext cx="8443500" cy="23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02124"/>
                </a:solidFill>
                <a:latin typeface="Lato"/>
                <a:ea typeface="Lato"/>
                <a:cs typeface="Lato"/>
                <a:sym typeface="Lato"/>
              </a:rPr>
              <a:t>8.  	</a:t>
            </a:r>
            <a:r>
              <a:rPr lang="en" sz="1800">
                <a:solidFill>
                  <a:srgbClr val="242424"/>
                </a:solidFill>
                <a:latin typeface="Lato"/>
                <a:ea typeface="Lato"/>
                <a:cs typeface="Lato"/>
                <a:sym typeface="Lato"/>
              </a:rPr>
              <a:t>Fuzzy Simple Ratio</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Measures the similarity between two strings by calculating the minimum number of single-character edits needed to transform one string into the other.</a:t>
            </a:r>
            <a:endParaRPr>
              <a:solidFill>
                <a:srgbClr val="242424"/>
              </a:solidFill>
              <a:latin typeface="Lato"/>
              <a:ea typeface="Lato"/>
              <a:cs typeface="Lato"/>
              <a:sym typeface="Lato"/>
            </a:endParaRPr>
          </a:p>
          <a:p>
            <a:pPr indent="0" lvl="0" marL="137160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rPr lang="en" sz="1800">
                <a:solidFill>
                  <a:srgbClr val="242424"/>
                </a:solidFill>
                <a:latin typeface="Lato"/>
                <a:ea typeface="Lato"/>
                <a:cs typeface="Lato"/>
                <a:sym typeface="Lato"/>
              </a:rPr>
              <a:t>9.	</a:t>
            </a:r>
            <a:r>
              <a:rPr lang="en" sz="1800">
                <a:solidFill>
                  <a:srgbClr val="242424"/>
                </a:solidFill>
                <a:latin typeface="Lato"/>
                <a:ea typeface="Lato"/>
                <a:cs typeface="Lato"/>
                <a:sym typeface="Lato"/>
              </a:rPr>
              <a:t>Fuzzy Partial Ratio</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It is effective to identify matches when one string is a subset or prefix of the other.</a:t>
            </a:r>
            <a:endParaRPr>
              <a:solidFill>
                <a:srgbClr val="242424"/>
              </a:solidFill>
              <a:latin typeface="Lato"/>
              <a:ea typeface="Lato"/>
              <a:cs typeface="Lato"/>
              <a:sym typeface="Lato"/>
            </a:endParaRPr>
          </a:p>
          <a:p>
            <a:pPr indent="0" lvl="0" marL="137160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rPr lang="en" sz="1800">
                <a:solidFill>
                  <a:srgbClr val="242424"/>
                </a:solidFill>
                <a:latin typeface="Lato"/>
                <a:ea typeface="Lato"/>
                <a:cs typeface="Lato"/>
                <a:sym typeface="Lato"/>
              </a:rPr>
              <a:t>10. 	</a:t>
            </a:r>
            <a:r>
              <a:rPr lang="en" sz="1800">
                <a:solidFill>
                  <a:srgbClr val="242424"/>
                </a:solidFill>
                <a:latin typeface="Lato"/>
                <a:ea typeface="Lato"/>
                <a:cs typeface="Lato"/>
                <a:sym typeface="Lato"/>
              </a:rPr>
              <a:t>Fuzzy Token Sort Ratio</a:t>
            </a:r>
            <a:endParaRPr sz="1800">
              <a:solidFill>
                <a:srgbClr val="242424"/>
              </a:solidFill>
              <a:latin typeface="Lato"/>
              <a:ea typeface="Lato"/>
              <a:cs typeface="Lato"/>
              <a:sym typeface="Lato"/>
            </a:endParaRPr>
          </a:p>
          <a:p>
            <a:pPr indent="-317500" lvl="0"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I</a:t>
            </a:r>
            <a:r>
              <a:rPr lang="en">
                <a:solidFill>
                  <a:srgbClr val="242424"/>
                </a:solidFill>
                <a:latin typeface="Lato"/>
                <a:ea typeface="Lato"/>
                <a:cs typeface="Lato"/>
                <a:sym typeface="Lato"/>
              </a:rPr>
              <a:t>t captures the essence of the strings' content rather than their specific order</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sp>
        <p:nvSpPr>
          <p:cNvPr id="616" name="Google Shape;616;p43"/>
          <p:cNvSpPr txBox="1"/>
          <p:nvPr/>
        </p:nvSpPr>
        <p:spPr>
          <a:xfrm>
            <a:off x="1211375" y="1112200"/>
            <a:ext cx="699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02124"/>
                </a:solidFill>
                <a:latin typeface="Lato"/>
                <a:ea typeface="Lato"/>
                <a:cs typeface="Lato"/>
                <a:sym typeface="Lato"/>
              </a:rPr>
              <a:t>Purpose: It </a:t>
            </a:r>
            <a:r>
              <a:rPr lang="en">
                <a:solidFill>
                  <a:srgbClr val="040C28"/>
                </a:solidFill>
                <a:latin typeface="Lato"/>
                <a:ea typeface="Lato"/>
                <a:cs typeface="Lato"/>
                <a:sym typeface="Lato"/>
              </a:rPr>
              <a:t>enhances the accuracy of the data insights by overcoming complexities in data</a:t>
            </a:r>
            <a:r>
              <a:rPr lang="en">
                <a:solidFill>
                  <a:srgbClr val="202124"/>
                </a:solidFill>
                <a:latin typeface="Lato"/>
                <a:ea typeface="Lato"/>
                <a:cs typeface="Lato"/>
                <a:sym typeface="Lato"/>
              </a:rPr>
              <a:t> such as spelling variations, spelling mistakes, duplicate entries, abbreviations</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22" name="Google Shape;622;p44"/>
          <p:cNvSpPr txBox="1"/>
          <p:nvPr/>
        </p:nvSpPr>
        <p:spPr>
          <a:xfrm>
            <a:off x="388800" y="1522800"/>
            <a:ext cx="4519800" cy="30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11.	</a:t>
            </a:r>
            <a:r>
              <a:rPr lang="en" sz="1800">
                <a:solidFill>
                  <a:srgbClr val="242424"/>
                </a:solidFill>
                <a:latin typeface="Lato"/>
                <a:ea typeface="Lato"/>
                <a:cs typeface="Lato"/>
                <a:sym typeface="Lato"/>
              </a:rPr>
              <a:t>Fuzzy Token Set Ratio</a:t>
            </a:r>
            <a:endParaRPr sz="1800">
              <a:solidFill>
                <a:srgbClr val="242424"/>
              </a:solidFill>
              <a:latin typeface="Lato"/>
              <a:ea typeface="Lato"/>
              <a:cs typeface="Lato"/>
              <a:sym typeface="Lato"/>
            </a:endParaRPr>
          </a:p>
          <a:p>
            <a:pPr indent="-311150" lvl="0" marL="914400" rtl="0" algn="l">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handles cases where word order differs but the same set of words exists in both strings</a:t>
            </a:r>
            <a:endParaRPr sz="1300">
              <a:solidFill>
                <a:srgbClr val="242424"/>
              </a:solidFill>
              <a:latin typeface="Lato"/>
              <a:ea typeface="Lato"/>
              <a:cs typeface="Lato"/>
              <a:sym typeface="Lato"/>
            </a:endParaRPr>
          </a:p>
          <a:p>
            <a:pPr indent="0" lvl="0" marL="0" rtl="0" algn="l">
              <a:spcBef>
                <a:spcPts val="0"/>
              </a:spcBef>
              <a:spcAft>
                <a:spcPts val="0"/>
              </a:spcAft>
              <a:buNone/>
            </a:pPr>
            <a:r>
              <a:t/>
            </a:r>
            <a:endParaRPr sz="1200">
              <a:solidFill>
                <a:srgbClr val="242424"/>
              </a:solidFill>
              <a:latin typeface="Lato"/>
              <a:ea typeface="Lato"/>
              <a:cs typeface="Lato"/>
              <a:sym typeface="Lato"/>
            </a:endParaRPr>
          </a:p>
          <a:p>
            <a:pPr indent="0" lvl="0" marL="0" rtl="0" algn="l">
              <a:spcBef>
                <a:spcPts val="0"/>
              </a:spcBef>
              <a:spcAft>
                <a:spcPts val="0"/>
              </a:spcAft>
              <a:buNone/>
            </a:pPr>
            <a:r>
              <a:t/>
            </a:r>
            <a:endParaRPr sz="1200">
              <a:solidFill>
                <a:srgbClr val="242424"/>
              </a:solidFill>
              <a:latin typeface="Lato"/>
              <a:ea typeface="Lato"/>
              <a:cs typeface="Lato"/>
              <a:sym typeface="Lato"/>
            </a:endParaRPr>
          </a:p>
          <a:p>
            <a:pPr indent="0" lvl="0" marL="0" rtl="0" algn="l">
              <a:spcBef>
                <a:spcPts val="0"/>
              </a:spcBef>
              <a:spcAft>
                <a:spcPts val="0"/>
              </a:spcAft>
              <a:buNone/>
            </a:pPr>
            <a:r>
              <a:rPr lang="en" sz="1200">
                <a:solidFill>
                  <a:srgbClr val="242424"/>
                </a:solidFill>
                <a:latin typeface="Lato"/>
                <a:ea typeface="Lato"/>
                <a:cs typeface="Lato"/>
                <a:sym typeface="Lato"/>
              </a:rPr>
              <a:t>From the pair plot, we are able to differentiate between duplicate and non-duplicate where the blue coordinates are distinctly separated from the orange coordinates in the scatterplots. This implies that the plotted features are good discriminators for the categories.</a:t>
            </a:r>
            <a:endParaRPr sz="1200">
              <a:solidFill>
                <a:srgbClr val="242424"/>
              </a:solidFill>
              <a:latin typeface="Lato"/>
              <a:ea typeface="Lato"/>
              <a:cs typeface="Lato"/>
              <a:sym typeface="Lato"/>
            </a:endParaRPr>
          </a:p>
        </p:txBody>
      </p:sp>
      <p:pic>
        <p:nvPicPr>
          <p:cNvPr id="623" name="Google Shape;623;p44"/>
          <p:cNvPicPr preferRelativeResize="0"/>
          <p:nvPr/>
        </p:nvPicPr>
        <p:blipFill>
          <a:blip r:embed="rId3">
            <a:alphaModFix/>
          </a:blip>
          <a:stretch>
            <a:fillRect/>
          </a:stretch>
        </p:blipFill>
        <p:spPr>
          <a:xfrm>
            <a:off x="4870173" y="1185099"/>
            <a:ext cx="4083625" cy="3397699"/>
          </a:xfrm>
          <a:prstGeom prst="rect">
            <a:avLst/>
          </a:prstGeom>
          <a:noFill/>
          <a:ln>
            <a:noFill/>
          </a:ln>
        </p:spPr>
      </p:pic>
      <p:pic>
        <p:nvPicPr>
          <p:cNvPr id="624" name="Google Shape;624;p44"/>
          <p:cNvPicPr preferRelativeResize="0"/>
          <p:nvPr/>
        </p:nvPicPr>
        <p:blipFill rotWithShape="1">
          <a:blip r:embed="rId4">
            <a:alphaModFix/>
          </a:blip>
          <a:srcRect b="0" l="0" r="2695" t="0"/>
          <a:stretch/>
        </p:blipFill>
        <p:spPr>
          <a:xfrm>
            <a:off x="4980275" y="4582800"/>
            <a:ext cx="3973524" cy="234700"/>
          </a:xfrm>
          <a:prstGeom prst="rect">
            <a:avLst/>
          </a:prstGeom>
          <a:noFill/>
          <a:ln>
            <a:noFill/>
          </a:ln>
        </p:spPr>
      </p:pic>
      <p:pic>
        <p:nvPicPr>
          <p:cNvPr id="625" name="Google Shape;625;p44"/>
          <p:cNvPicPr preferRelativeResize="0"/>
          <p:nvPr/>
        </p:nvPicPr>
        <p:blipFill rotWithShape="1">
          <a:blip r:embed="rId4">
            <a:alphaModFix/>
          </a:blip>
          <a:srcRect b="16852" l="86992" r="5124" t="14447"/>
          <a:stretch/>
        </p:blipFill>
        <p:spPr>
          <a:xfrm>
            <a:off x="4870175" y="4582800"/>
            <a:ext cx="321925" cy="23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12" name="Google Shape;412;p27"/>
          <p:cNvSpPr txBox="1"/>
          <p:nvPr>
            <p:ph idx="2" type="title"/>
          </p:nvPr>
        </p:nvSpPr>
        <p:spPr>
          <a:xfrm>
            <a:off x="1201550" y="1555234"/>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13" name="Google Shape;413;p27"/>
          <p:cNvSpPr txBox="1"/>
          <p:nvPr>
            <p:ph idx="3" type="title"/>
          </p:nvPr>
        </p:nvSpPr>
        <p:spPr>
          <a:xfrm>
            <a:off x="4675750" y="1555225"/>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14" name="Google Shape;414;p27"/>
          <p:cNvSpPr txBox="1"/>
          <p:nvPr>
            <p:ph idx="4" type="title"/>
          </p:nvPr>
        </p:nvSpPr>
        <p:spPr>
          <a:xfrm>
            <a:off x="1201550" y="2570875"/>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15" name="Google Shape;415;p27"/>
          <p:cNvSpPr txBox="1"/>
          <p:nvPr>
            <p:ph idx="5" type="title"/>
          </p:nvPr>
        </p:nvSpPr>
        <p:spPr>
          <a:xfrm>
            <a:off x="4675750" y="2570875"/>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16" name="Google Shape;416;p27"/>
          <p:cNvSpPr txBox="1"/>
          <p:nvPr>
            <p:ph idx="6" type="title"/>
          </p:nvPr>
        </p:nvSpPr>
        <p:spPr>
          <a:xfrm>
            <a:off x="1201550" y="3586524"/>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17" name="Google Shape;417;p27"/>
          <p:cNvSpPr txBox="1"/>
          <p:nvPr>
            <p:ph idx="7" type="title"/>
          </p:nvPr>
        </p:nvSpPr>
        <p:spPr>
          <a:xfrm>
            <a:off x="4675750" y="3586525"/>
            <a:ext cx="734700" cy="50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418" name="Google Shape;418;p27"/>
          <p:cNvSpPr txBox="1"/>
          <p:nvPr>
            <p:ph idx="1" type="subTitle"/>
          </p:nvPr>
        </p:nvSpPr>
        <p:spPr>
          <a:xfrm>
            <a:off x="1936250" y="155522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datasets</a:t>
            </a:r>
            <a:endParaRPr/>
          </a:p>
        </p:txBody>
      </p:sp>
      <p:sp>
        <p:nvSpPr>
          <p:cNvPr id="419" name="Google Shape;419;p27"/>
          <p:cNvSpPr txBox="1"/>
          <p:nvPr>
            <p:ph idx="8" type="subTitle"/>
          </p:nvPr>
        </p:nvSpPr>
        <p:spPr>
          <a:xfrm>
            <a:off x="1936250" y="257087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&amp; Cleaning</a:t>
            </a:r>
            <a:endParaRPr/>
          </a:p>
        </p:txBody>
      </p:sp>
      <p:sp>
        <p:nvSpPr>
          <p:cNvPr id="420" name="Google Shape;420;p27"/>
          <p:cNvSpPr txBox="1"/>
          <p:nvPr>
            <p:ph idx="9" type="subTitle"/>
          </p:nvPr>
        </p:nvSpPr>
        <p:spPr>
          <a:xfrm>
            <a:off x="1936250" y="358652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421" name="Google Shape;421;p27"/>
          <p:cNvSpPr txBox="1"/>
          <p:nvPr>
            <p:ph idx="13" type="subTitle"/>
          </p:nvPr>
        </p:nvSpPr>
        <p:spPr>
          <a:xfrm>
            <a:off x="5410450" y="155522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a:t>
            </a:r>
            <a:endParaRPr/>
          </a:p>
        </p:txBody>
      </p:sp>
      <p:sp>
        <p:nvSpPr>
          <p:cNvPr id="422" name="Google Shape;422;p27"/>
          <p:cNvSpPr txBox="1"/>
          <p:nvPr>
            <p:ph idx="14" type="subTitle"/>
          </p:nvPr>
        </p:nvSpPr>
        <p:spPr>
          <a:xfrm>
            <a:off x="5410450" y="257087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tuning</a:t>
            </a:r>
            <a:endParaRPr/>
          </a:p>
        </p:txBody>
      </p:sp>
      <p:sp>
        <p:nvSpPr>
          <p:cNvPr id="423" name="Google Shape;423;p27"/>
          <p:cNvSpPr txBox="1"/>
          <p:nvPr>
            <p:ph idx="15" type="subTitle"/>
          </p:nvPr>
        </p:nvSpPr>
        <p:spPr>
          <a:xfrm>
            <a:off x="5410450" y="3586525"/>
            <a:ext cx="25320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31" name="Google Shape;631;p45"/>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32" name="Google Shape;632;p45"/>
          <p:cNvSpPr txBox="1"/>
          <p:nvPr/>
        </p:nvSpPr>
        <p:spPr>
          <a:xfrm>
            <a:off x="766500" y="1274225"/>
            <a:ext cx="76575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44746"/>
                </a:solidFill>
                <a:latin typeface="Lato"/>
                <a:ea typeface="Lato"/>
                <a:cs typeface="Lato"/>
                <a:sym typeface="Lato"/>
              </a:rPr>
              <a:t>TF-IDF Weighted Word-Vectors</a:t>
            </a:r>
            <a:endParaRPr sz="1800">
              <a:solidFill>
                <a:srgbClr val="444746"/>
              </a:solidFill>
              <a:latin typeface="Lato"/>
              <a:ea typeface="Lato"/>
              <a:cs typeface="Lato"/>
              <a:sym typeface="Lato"/>
            </a:endParaRPr>
          </a:p>
          <a:p>
            <a:pPr indent="-317500" lvl="0" marL="914400" rtl="0" algn="l">
              <a:spcBef>
                <a:spcPts val="0"/>
              </a:spcBef>
              <a:spcAft>
                <a:spcPts val="0"/>
              </a:spcAft>
              <a:buClr>
                <a:srgbClr val="444746"/>
              </a:buClr>
              <a:buSzPts val="1400"/>
              <a:buFont typeface="Lato"/>
              <a:buChar char="-"/>
            </a:pPr>
            <a:r>
              <a:rPr lang="en">
                <a:solidFill>
                  <a:srgbClr val="444746"/>
                </a:solidFill>
                <a:latin typeface="Lato"/>
                <a:ea typeface="Lato"/>
                <a:cs typeface="Lato"/>
                <a:sym typeface="Lato"/>
              </a:rPr>
              <a:t>There is value in words present in the questions, so we use TF-IDF as a numerical way to vectorize text data</a:t>
            </a:r>
            <a:endParaRPr>
              <a:solidFill>
                <a:srgbClr val="444746"/>
              </a:solidFill>
              <a:latin typeface="Lato"/>
              <a:ea typeface="Lato"/>
              <a:cs typeface="Lato"/>
              <a:sym typeface="Lato"/>
            </a:endParaRPr>
          </a:p>
          <a:p>
            <a:pPr indent="-317500" lvl="0" marL="914400" rtl="0" algn="l">
              <a:spcBef>
                <a:spcPts val="0"/>
              </a:spcBef>
              <a:spcAft>
                <a:spcPts val="0"/>
              </a:spcAft>
              <a:buClr>
                <a:srgbClr val="444746"/>
              </a:buClr>
              <a:buSzPts val="1400"/>
              <a:buFont typeface="Lato"/>
              <a:buChar char="-"/>
            </a:pPr>
            <a:r>
              <a:rPr lang="en">
                <a:solidFill>
                  <a:srgbClr val="444746"/>
                </a:solidFill>
                <a:latin typeface="Lato"/>
                <a:ea typeface="Lato"/>
                <a:cs typeface="Lato"/>
                <a:sym typeface="Lato"/>
              </a:rPr>
              <a:t>Reflects how important a word is to a document in a collection or corpus of documents</a:t>
            </a:r>
            <a:endParaRPr>
              <a:solidFill>
                <a:srgbClr val="444746"/>
              </a:solidFill>
              <a:latin typeface="Lato"/>
              <a:ea typeface="Lato"/>
              <a:cs typeface="Lato"/>
              <a:sym typeface="Lato"/>
            </a:endParaRPr>
          </a:p>
          <a:p>
            <a:pPr indent="0" lvl="0" marL="0" rtl="0" algn="l">
              <a:spcBef>
                <a:spcPts val="0"/>
              </a:spcBef>
              <a:spcAft>
                <a:spcPts val="0"/>
              </a:spcAft>
              <a:buNone/>
            </a:pPr>
            <a:r>
              <a:t/>
            </a:r>
            <a:endParaRPr>
              <a:solidFill>
                <a:srgbClr val="444746"/>
              </a:solidFill>
              <a:latin typeface="Lato"/>
              <a:ea typeface="Lato"/>
              <a:cs typeface="Lato"/>
              <a:sym typeface="Lato"/>
            </a:endParaRPr>
          </a:p>
          <a:p>
            <a:pPr indent="0" lvl="0" marL="0" rtl="0" algn="l">
              <a:spcBef>
                <a:spcPts val="0"/>
              </a:spcBef>
              <a:spcAft>
                <a:spcPts val="0"/>
              </a:spcAft>
              <a:buNone/>
            </a:pPr>
            <a:r>
              <a:rPr lang="en" sz="1800">
                <a:solidFill>
                  <a:srgbClr val="444746"/>
                </a:solidFill>
                <a:latin typeface="Lato"/>
                <a:ea typeface="Lato"/>
                <a:cs typeface="Lato"/>
                <a:sym typeface="Lato"/>
              </a:rPr>
              <a:t>	</a:t>
            </a:r>
            <a:r>
              <a:rPr lang="en" sz="1800">
                <a:solidFill>
                  <a:srgbClr val="444746"/>
                </a:solidFill>
                <a:latin typeface="Lato"/>
                <a:ea typeface="Lato"/>
                <a:cs typeface="Lato"/>
                <a:sym typeface="Lato"/>
              </a:rPr>
              <a:t>Spacy GLOVE Model</a:t>
            </a:r>
            <a:endParaRPr sz="1800">
              <a:solidFill>
                <a:srgbClr val="444746"/>
              </a:solidFill>
              <a:latin typeface="Lato"/>
              <a:ea typeface="Lato"/>
              <a:cs typeface="Lato"/>
              <a:sym typeface="Lato"/>
            </a:endParaRPr>
          </a:p>
          <a:p>
            <a:pPr indent="-317500" lvl="0" marL="914400" rtl="0" algn="l">
              <a:spcBef>
                <a:spcPts val="0"/>
              </a:spcBef>
              <a:spcAft>
                <a:spcPts val="0"/>
              </a:spcAft>
              <a:buClr>
                <a:srgbClr val="444746"/>
              </a:buClr>
              <a:buSzPts val="1400"/>
              <a:buFont typeface="Lato"/>
              <a:buChar char="-"/>
            </a:pPr>
            <a:r>
              <a:rPr lang="en">
                <a:solidFill>
                  <a:srgbClr val="444746"/>
                </a:solidFill>
                <a:latin typeface="Lato"/>
                <a:ea typeface="Lato"/>
                <a:cs typeface="Lato"/>
                <a:sym typeface="Lato"/>
              </a:rPr>
              <a:t>After finding the TF-IDF scores, we convert each question to a weighted average of word2vec vectors by these scores.</a:t>
            </a:r>
            <a:endParaRPr>
              <a:solidFill>
                <a:srgbClr val="444746"/>
              </a:solidFill>
              <a:latin typeface="Lato"/>
              <a:ea typeface="Lato"/>
              <a:cs typeface="Lato"/>
              <a:sym typeface="Lato"/>
            </a:endParaRPr>
          </a:p>
          <a:p>
            <a:pPr indent="0" lvl="0" marL="0" rtl="0" algn="l">
              <a:spcBef>
                <a:spcPts val="0"/>
              </a:spcBef>
              <a:spcAft>
                <a:spcPts val="0"/>
              </a:spcAft>
              <a:buNone/>
            </a:pPr>
            <a:r>
              <a:t/>
            </a:r>
            <a:endParaRPr>
              <a:solidFill>
                <a:srgbClr val="444746"/>
              </a:solidFill>
              <a:latin typeface="Lato"/>
              <a:ea typeface="Lato"/>
              <a:cs typeface="Lato"/>
              <a:sym typeface="Lato"/>
            </a:endParaRPr>
          </a:p>
          <a:p>
            <a:pPr indent="0" lvl="0" marL="914400" rtl="0" algn="l">
              <a:spcBef>
                <a:spcPts val="0"/>
              </a:spcBef>
              <a:spcAft>
                <a:spcPts val="0"/>
              </a:spcAft>
              <a:buNone/>
            </a:pPr>
            <a:r>
              <a:t/>
            </a:r>
            <a:endParaRPr>
              <a:solidFill>
                <a:srgbClr val="444746"/>
              </a:solidFill>
              <a:latin typeface="Lato"/>
              <a:ea typeface="Lato"/>
              <a:cs typeface="Lato"/>
              <a:sym typeface="Lato"/>
            </a:endParaRPr>
          </a:p>
          <a:p>
            <a:pPr indent="0" lvl="0" marL="0" rtl="0" algn="l">
              <a:spcBef>
                <a:spcPts val="0"/>
              </a:spcBef>
              <a:spcAft>
                <a:spcPts val="0"/>
              </a:spcAft>
              <a:buNone/>
            </a:pPr>
            <a:r>
              <a:rPr lang="en">
                <a:solidFill>
                  <a:srgbClr val="444746"/>
                </a:solidFill>
                <a:latin typeface="Lato"/>
                <a:ea typeface="Lato"/>
                <a:cs typeface="Lato"/>
                <a:sym typeface="Lato"/>
              </a:rPr>
              <a:t>This created 300 features respectively for question 1 and question 2.</a:t>
            </a:r>
            <a:endParaRPr>
              <a:solidFill>
                <a:srgbClr val="444746"/>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a:t>
            </a:r>
            <a:endParaRPr>
              <a:latin typeface="Lato"/>
              <a:ea typeface="Lato"/>
              <a:cs typeface="Lato"/>
              <a:sym typeface="Lato"/>
            </a:endParaRPr>
          </a:p>
        </p:txBody>
      </p:sp>
      <p:sp>
        <p:nvSpPr>
          <p:cNvPr id="638" name="Google Shape;638;p46"/>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39" name="Google Shape;639;p46"/>
          <p:cNvSpPr txBox="1"/>
          <p:nvPr/>
        </p:nvSpPr>
        <p:spPr>
          <a:xfrm>
            <a:off x="720000" y="1368900"/>
            <a:ext cx="77040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44746"/>
                </a:solidFill>
                <a:latin typeface="Lato"/>
                <a:ea typeface="Lato"/>
                <a:cs typeface="Lato"/>
                <a:sym typeface="Lato"/>
              </a:rPr>
              <a:t>12.  Semantic Cosine Similarity</a:t>
            </a:r>
            <a:endParaRPr sz="1800">
              <a:solidFill>
                <a:srgbClr val="444746"/>
              </a:solidFill>
              <a:latin typeface="Lato"/>
              <a:ea typeface="Lato"/>
              <a:cs typeface="Lato"/>
              <a:sym typeface="Lato"/>
            </a:endParaRPr>
          </a:p>
          <a:p>
            <a:pPr indent="0" lvl="0" marL="0" rtl="0" algn="l">
              <a:spcBef>
                <a:spcPts val="0"/>
              </a:spcBef>
              <a:spcAft>
                <a:spcPts val="0"/>
              </a:spcAft>
              <a:buNone/>
            </a:pPr>
            <a:r>
              <a:t/>
            </a:r>
            <a:endParaRPr sz="1800">
              <a:solidFill>
                <a:srgbClr val="444746"/>
              </a:solidFill>
              <a:latin typeface="Lato"/>
              <a:ea typeface="Lato"/>
              <a:cs typeface="Lato"/>
              <a:sym typeface="Lato"/>
            </a:endParaRPr>
          </a:p>
          <a:p>
            <a:pPr indent="0" lvl="0" marL="0" rtl="0" algn="l">
              <a:spcBef>
                <a:spcPts val="0"/>
              </a:spcBef>
              <a:spcAft>
                <a:spcPts val="0"/>
              </a:spcAft>
              <a:buNone/>
            </a:pPr>
            <a:r>
              <a:rPr lang="en" sz="1800">
                <a:solidFill>
                  <a:srgbClr val="444746"/>
                </a:solidFill>
                <a:latin typeface="Lato"/>
                <a:ea typeface="Lato"/>
                <a:cs typeface="Lato"/>
                <a:sym typeface="Lato"/>
              </a:rPr>
              <a:t>13. Semantic Euclidean Distance</a:t>
            </a:r>
            <a:endParaRPr sz="1800">
              <a:solidFill>
                <a:srgbClr val="444746"/>
              </a:solidFill>
              <a:latin typeface="Lato"/>
              <a:ea typeface="Lato"/>
              <a:cs typeface="Lato"/>
              <a:sym typeface="Lato"/>
            </a:endParaRPr>
          </a:p>
          <a:p>
            <a:pPr indent="-317500" lvl="0" marL="914400" rtl="0" algn="l">
              <a:spcBef>
                <a:spcPts val="0"/>
              </a:spcBef>
              <a:spcAft>
                <a:spcPts val="0"/>
              </a:spcAft>
              <a:buClr>
                <a:srgbClr val="444746"/>
              </a:buClr>
              <a:buSzPts val="1400"/>
              <a:buFont typeface="Lato"/>
              <a:buChar char="-"/>
            </a:pPr>
            <a:r>
              <a:rPr lang="en">
                <a:solidFill>
                  <a:srgbClr val="444746"/>
                </a:solidFill>
                <a:latin typeface="Lato"/>
                <a:ea typeface="Lato"/>
                <a:cs typeface="Lato"/>
                <a:sym typeface="Lato"/>
              </a:rPr>
              <a:t>Created to relate the words vectors generated for question 1 and question 2 respectively together</a:t>
            </a:r>
            <a:endParaRPr>
              <a:solidFill>
                <a:srgbClr val="444746"/>
              </a:solidFill>
              <a:latin typeface="Lato"/>
              <a:ea typeface="Lato"/>
              <a:cs typeface="Lato"/>
              <a:sym typeface="Lato"/>
            </a:endParaRPr>
          </a:p>
          <a:p>
            <a:pPr indent="0" lvl="0" marL="914400" rtl="0" algn="l">
              <a:spcBef>
                <a:spcPts val="0"/>
              </a:spcBef>
              <a:spcAft>
                <a:spcPts val="0"/>
              </a:spcAft>
              <a:buNone/>
            </a:pPr>
            <a:r>
              <a:t/>
            </a:r>
            <a:endParaRPr>
              <a:solidFill>
                <a:srgbClr val="444746"/>
              </a:solidFill>
              <a:latin typeface="Lato"/>
              <a:ea typeface="Lato"/>
              <a:cs typeface="Lato"/>
              <a:sym typeface="Lato"/>
            </a:endParaRPr>
          </a:p>
          <a:p>
            <a:pPr indent="0" lvl="0" marL="0" rtl="0" algn="l">
              <a:spcBef>
                <a:spcPts val="0"/>
              </a:spcBef>
              <a:spcAft>
                <a:spcPts val="0"/>
              </a:spcAft>
              <a:buNone/>
            </a:pPr>
            <a:r>
              <a:rPr lang="en" sz="1800">
                <a:solidFill>
                  <a:srgbClr val="444746"/>
                </a:solidFill>
                <a:latin typeface="Lato"/>
                <a:ea typeface="Lato"/>
                <a:cs typeface="Lato"/>
                <a:sym typeface="Lato"/>
              </a:rPr>
              <a:t>14. Semantic Correlations</a:t>
            </a:r>
            <a:endParaRPr sz="1800">
              <a:solidFill>
                <a:srgbClr val="444746"/>
              </a:solidFill>
              <a:latin typeface="Lato"/>
              <a:ea typeface="Lato"/>
              <a:cs typeface="Lato"/>
              <a:sym typeface="Lato"/>
            </a:endParaRPr>
          </a:p>
          <a:p>
            <a:pPr indent="-317500" lvl="0" marL="914400" rtl="0" algn="l">
              <a:spcBef>
                <a:spcPts val="0"/>
              </a:spcBef>
              <a:spcAft>
                <a:spcPts val="0"/>
              </a:spcAft>
              <a:buClr>
                <a:srgbClr val="444746"/>
              </a:buClr>
              <a:buSzPts val="1400"/>
              <a:buFont typeface="Lato"/>
              <a:buChar char="-"/>
            </a:pPr>
            <a:r>
              <a:rPr lang="en">
                <a:solidFill>
                  <a:srgbClr val="444746"/>
                </a:solidFill>
                <a:latin typeface="Lato"/>
                <a:ea typeface="Lato"/>
                <a:cs typeface="Lato"/>
                <a:sym typeface="Lato"/>
              </a:rPr>
              <a:t>To see the correlation between the word vectors generated for question 1 and question 2 respectively</a:t>
            </a:r>
            <a:endParaRPr>
              <a:solidFill>
                <a:srgbClr val="444746"/>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Engineering Conclusion</a:t>
            </a:r>
            <a:endParaRPr>
              <a:latin typeface="Lato"/>
              <a:ea typeface="Lato"/>
              <a:cs typeface="Lato"/>
              <a:sym typeface="Lato"/>
            </a:endParaRPr>
          </a:p>
        </p:txBody>
      </p:sp>
      <p:sp>
        <p:nvSpPr>
          <p:cNvPr id="645" name="Google Shape;645;p47"/>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46" name="Google Shape;646;p47"/>
          <p:cNvSpPr txBox="1"/>
          <p:nvPr/>
        </p:nvSpPr>
        <p:spPr>
          <a:xfrm>
            <a:off x="1765800" y="1571400"/>
            <a:ext cx="20898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arlow Medium"/>
                <a:ea typeface="Barlow Medium"/>
                <a:cs typeface="Barlow Medium"/>
                <a:sym typeface="Barlow Medium"/>
              </a:rPr>
              <a:t>Statistical &amp; NLP Features</a:t>
            </a:r>
            <a:endParaRPr sz="1800">
              <a:solidFill>
                <a:schemeClr val="dk1"/>
              </a:solidFill>
              <a:latin typeface="Barlow Medium"/>
              <a:ea typeface="Barlow Medium"/>
              <a:cs typeface="Barlow Medium"/>
              <a:sym typeface="Barlow Medium"/>
            </a:endParaRPr>
          </a:p>
          <a:p>
            <a:pPr indent="0" lvl="0" marL="0" rtl="0" algn="l">
              <a:spcBef>
                <a:spcPts val="0"/>
              </a:spcBef>
              <a:spcAft>
                <a:spcPts val="0"/>
              </a:spcAft>
              <a:buNone/>
            </a:pPr>
            <a:r>
              <a:rPr i="1" lang="en">
                <a:solidFill>
                  <a:schemeClr val="dk1"/>
                </a:solidFill>
                <a:latin typeface="Barlow Medium"/>
                <a:ea typeface="Barlow Medium"/>
                <a:cs typeface="Barlow Medium"/>
                <a:sym typeface="Barlow Medium"/>
              </a:rPr>
              <a:t>Dimension: 11</a:t>
            </a:r>
            <a:endParaRPr i="1">
              <a:solidFill>
                <a:schemeClr val="dk1"/>
              </a:solidFill>
              <a:latin typeface="Barlow Medium"/>
              <a:ea typeface="Barlow Medium"/>
              <a:cs typeface="Barlow Medium"/>
              <a:sym typeface="Barlow Medium"/>
            </a:endParaRPr>
          </a:p>
        </p:txBody>
      </p:sp>
      <p:sp>
        <p:nvSpPr>
          <p:cNvPr id="647" name="Google Shape;647;p47"/>
          <p:cNvSpPr txBox="1"/>
          <p:nvPr/>
        </p:nvSpPr>
        <p:spPr>
          <a:xfrm>
            <a:off x="4963800" y="1668600"/>
            <a:ext cx="27798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arlow Medium"/>
                <a:ea typeface="Barlow Medium"/>
                <a:cs typeface="Barlow Medium"/>
                <a:sym typeface="Barlow Medium"/>
              </a:rPr>
              <a:t>Vector Features</a:t>
            </a:r>
            <a:endParaRPr sz="1800">
              <a:solidFill>
                <a:schemeClr val="dk1"/>
              </a:solidFill>
              <a:latin typeface="Barlow Medium"/>
              <a:ea typeface="Barlow Medium"/>
              <a:cs typeface="Barlow Medium"/>
              <a:sym typeface="Barlow Medium"/>
            </a:endParaRPr>
          </a:p>
          <a:p>
            <a:pPr indent="0" lvl="0" marL="0" rtl="0" algn="l">
              <a:spcBef>
                <a:spcPts val="0"/>
              </a:spcBef>
              <a:spcAft>
                <a:spcPts val="0"/>
              </a:spcAft>
              <a:buNone/>
            </a:pPr>
            <a:r>
              <a:rPr i="1" lang="en">
                <a:solidFill>
                  <a:schemeClr val="dk1"/>
                </a:solidFill>
                <a:latin typeface="Barlow Medium"/>
                <a:ea typeface="Barlow Medium"/>
                <a:cs typeface="Barlow Medium"/>
                <a:sym typeface="Barlow Medium"/>
              </a:rPr>
              <a:t>Dimension: 600</a:t>
            </a:r>
            <a:endParaRPr i="1">
              <a:solidFill>
                <a:schemeClr val="dk1"/>
              </a:solidFill>
              <a:latin typeface="Barlow Medium"/>
              <a:ea typeface="Barlow Medium"/>
              <a:cs typeface="Barlow Medium"/>
              <a:sym typeface="Barlow Medium"/>
            </a:endParaRPr>
          </a:p>
        </p:txBody>
      </p:sp>
      <p:sp>
        <p:nvSpPr>
          <p:cNvPr id="648" name="Google Shape;648;p47"/>
          <p:cNvSpPr txBox="1"/>
          <p:nvPr/>
        </p:nvSpPr>
        <p:spPr>
          <a:xfrm>
            <a:off x="1080600" y="3750300"/>
            <a:ext cx="67404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arlow Medium"/>
                <a:ea typeface="Barlow Medium"/>
                <a:cs typeface="Barlow Medium"/>
                <a:sym typeface="Barlow Medium"/>
              </a:rPr>
              <a:t>Total features = </a:t>
            </a:r>
            <a:r>
              <a:rPr lang="en" sz="1800">
                <a:solidFill>
                  <a:schemeClr val="dk1"/>
                </a:solidFill>
                <a:latin typeface="Barlow Medium"/>
                <a:ea typeface="Barlow Medium"/>
                <a:cs typeface="Barlow Medium"/>
                <a:sym typeface="Barlow Medium"/>
              </a:rPr>
              <a:t>Statistical &amp; NLP Features + </a:t>
            </a:r>
            <a:r>
              <a:rPr lang="en" sz="1800">
                <a:solidFill>
                  <a:schemeClr val="dk1"/>
                </a:solidFill>
                <a:latin typeface="Barlow Medium"/>
                <a:ea typeface="Barlow Medium"/>
                <a:cs typeface="Barlow Medium"/>
                <a:sym typeface="Barlow Medium"/>
              </a:rPr>
              <a:t> Semantic Relation </a:t>
            </a:r>
            <a:r>
              <a:rPr lang="en" sz="1800">
                <a:solidFill>
                  <a:schemeClr val="dk1"/>
                </a:solidFill>
                <a:latin typeface="Barlow Medium"/>
                <a:ea typeface="Barlow Medium"/>
                <a:cs typeface="Barlow Medium"/>
                <a:sym typeface="Barlow Medium"/>
              </a:rPr>
              <a:t>Features</a:t>
            </a:r>
            <a:endParaRPr sz="1800">
              <a:solidFill>
                <a:schemeClr val="dk1"/>
              </a:solidFill>
              <a:latin typeface="Barlow Medium"/>
              <a:ea typeface="Barlow Medium"/>
              <a:cs typeface="Barlow Medium"/>
              <a:sym typeface="Barlow Medium"/>
            </a:endParaRPr>
          </a:p>
          <a:p>
            <a:pPr indent="0" lvl="0" marL="0" rtl="0" algn="l">
              <a:spcBef>
                <a:spcPts val="0"/>
              </a:spcBef>
              <a:spcAft>
                <a:spcPts val="0"/>
              </a:spcAft>
              <a:buNone/>
            </a:pPr>
            <a:r>
              <a:rPr i="1" lang="en">
                <a:solidFill>
                  <a:schemeClr val="dk1"/>
                </a:solidFill>
                <a:latin typeface="Barlow Medium"/>
                <a:ea typeface="Barlow Medium"/>
                <a:cs typeface="Barlow Medium"/>
                <a:sym typeface="Barlow Medium"/>
              </a:rPr>
              <a:t>Dimension: 14</a:t>
            </a:r>
            <a:endParaRPr i="1">
              <a:solidFill>
                <a:schemeClr val="dk1"/>
              </a:solidFill>
              <a:latin typeface="Barlow Medium"/>
              <a:ea typeface="Barlow Medium"/>
              <a:cs typeface="Barlow Medium"/>
              <a:sym typeface="Barlow Medium"/>
            </a:endParaRPr>
          </a:p>
        </p:txBody>
      </p:sp>
      <p:cxnSp>
        <p:nvCxnSpPr>
          <p:cNvPr id="649" name="Google Shape;649;p47"/>
          <p:cNvCxnSpPr/>
          <p:nvPr/>
        </p:nvCxnSpPr>
        <p:spPr>
          <a:xfrm>
            <a:off x="2519100" y="2511000"/>
            <a:ext cx="1212000" cy="129360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47"/>
          <p:cNvCxnSpPr/>
          <p:nvPr/>
        </p:nvCxnSpPr>
        <p:spPr>
          <a:xfrm flipH="1">
            <a:off x="5282400" y="2436600"/>
            <a:ext cx="216000" cy="347400"/>
          </a:xfrm>
          <a:prstGeom prst="straightConnector1">
            <a:avLst/>
          </a:prstGeom>
          <a:noFill/>
          <a:ln cap="flat" cmpd="sng" w="9525">
            <a:solidFill>
              <a:schemeClr val="dk2"/>
            </a:solidFill>
            <a:prstDash val="solid"/>
            <a:round/>
            <a:headEnd len="med" w="med" type="none"/>
            <a:tailEnd len="med" w="med" type="triangle"/>
          </a:ln>
        </p:spPr>
      </p:cxnSp>
      <p:sp>
        <p:nvSpPr>
          <p:cNvPr id="651" name="Google Shape;651;p47"/>
          <p:cNvSpPr txBox="1"/>
          <p:nvPr/>
        </p:nvSpPr>
        <p:spPr>
          <a:xfrm>
            <a:off x="4275275" y="2739950"/>
            <a:ext cx="3268500" cy="5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Barlow Medium"/>
                <a:ea typeface="Barlow Medium"/>
                <a:cs typeface="Barlow Medium"/>
                <a:sym typeface="Barlow Medium"/>
              </a:rPr>
              <a:t>Semantic Relation</a:t>
            </a:r>
            <a:r>
              <a:rPr lang="en" sz="1800">
                <a:solidFill>
                  <a:schemeClr val="dk1"/>
                </a:solidFill>
                <a:latin typeface="Barlow Medium"/>
                <a:ea typeface="Barlow Medium"/>
                <a:cs typeface="Barlow Medium"/>
                <a:sym typeface="Barlow Medium"/>
              </a:rPr>
              <a:t> Features</a:t>
            </a:r>
            <a:endParaRPr sz="1800">
              <a:solidFill>
                <a:schemeClr val="dk1"/>
              </a:solidFill>
              <a:latin typeface="Barlow Medium"/>
              <a:ea typeface="Barlow Medium"/>
              <a:cs typeface="Barlow Medium"/>
              <a:sym typeface="Barlow Medium"/>
            </a:endParaRPr>
          </a:p>
          <a:p>
            <a:pPr indent="0" lvl="0" marL="0" rtl="0" algn="l">
              <a:spcBef>
                <a:spcPts val="0"/>
              </a:spcBef>
              <a:spcAft>
                <a:spcPts val="0"/>
              </a:spcAft>
              <a:buNone/>
            </a:pPr>
            <a:r>
              <a:rPr i="1" lang="en">
                <a:solidFill>
                  <a:schemeClr val="dk1"/>
                </a:solidFill>
                <a:latin typeface="Barlow Medium"/>
                <a:ea typeface="Barlow Medium"/>
                <a:cs typeface="Barlow Medium"/>
                <a:sym typeface="Barlow Medium"/>
              </a:rPr>
              <a:t>Dimension: 3</a:t>
            </a:r>
            <a:endParaRPr i="1">
              <a:solidFill>
                <a:schemeClr val="dk1"/>
              </a:solidFill>
              <a:latin typeface="Barlow Medium"/>
              <a:ea typeface="Barlow Medium"/>
              <a:cs typeface="Barlow Medium"/>
              <a:sym typeface="Barlow Medium"/>
            </a:endParaRPr>
          </a:p>
        </p:txBody>
      </p:sp>
      <p:cxnSp>
        <p:nvCxnSpPr>
          <p:cNvPr id="652" name="Google Shape;652;p47"/>
          <p:cNvCxnSpPr/>
          <p:nvPr/>
        </p:nvCxnSpPr>
        <p:spPr>
          <a:xfrm flipH="1">
            <a:off x="3967775" y="3363025"/>
            <a:ext cx="956400" cy="48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8"/>
          <p:cNvSpPr txBox="1"/>
          <p:nvPr>
            <p:ph type="title"/>
          </p:nvPr>
        </p:nvSpPr>
        <p:spPr>
          <a:xfrm>
            <a:off x="2468875" y="1676150"/>
            <a:ext cx="4546500" cy="12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Evaluation</a:t>
            </a:r>
            <a:endParaRPr sz="3500"/>
          </a:p>
        </p:txBody>
      </p:sp>
      <p:sp>
        <p:nvSpPr>
          <p:cNvPr id="658" name="Google Shape;658;p48"/>
          <p:cNvSpPr txBox="1"/>
          <p:nvPr>
            <p:ph idx="1" type="subTitle"/>
          </p:nvPr>
        </p:nvSpPr>
        <p:spPr>
          <a:xfrm>
            <a:off x="2128650" y="3042675"/>
            <a:ext cx="4366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we evaluate models used</a:t>
            </a:r>
            <a:endParaRPr/>
          </a:p>
        </p:txBody>
      </p:sp>
      <p:sp>
        <p:nvSpPr>
          <p:cNvPr id="659" name="Google Shape;659;p48"/>
          <p:cNvSpPr/>
          <p:nvPr/>
        </p:nvSpPr>
        <p:spPr>
          <a:xfrm>
            <a:off x="6567156" y="3042675"/>
            <a:ext cx="448200" cy="49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6603450" y="3103425"/>
            <a:ext cx="375600" cy="375600"/>
          </a:xfrm>
          <a:prstGeom prst="mathMultiply">
            <a:avLst>
              <a:gd fmla="val 2352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661" name="Google Shape;661;p48"/>
          <p:cNvGrpSpPr/>
          <p:nvPr/>
        </p:nvGrpSpPr>
        <p:grpSpPr>
          <a:xfrm>
            <a:off x="2128597" y="1676168"/>
            <a:ext cx="267275" cy="1293612"/>
            <a:chOff x="6548455" y="1773875"/>
            <a:chExt cx="247500" cy="1197900"/>
          </a:xfrm>
        </p:grpSpPr>
        <p:sp>
          <p:nvSpPr>
            <p:cNvPr id="662" name="Google Shape;662;p48"/>
            <p:cNvSpPr/>
            <p:nvPr/>
          </p:nvSpPr>
          <p:spPr>
            <a:xfrm>
              <a:off x="6548455" y="1773875"/>
              <a:ext cx="247500" cy="1197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663" name="Google Shape;663;p48"/>
            <p:cNvSpPr/>
            <p:nvPr/>
          </p:nvSpPr>
          <p:spPr>
            <a:xfrm>
              <a:off x="6548455" y="1982425"/>
              <a:ext cx="247500" cy="4365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pic>
        <p:nvPicPr>
          <p:cNvPr id="664" name="Google Shape;664;p48"/>
          <p:cNvPicPr preferRelativeResize="0"/>
          <p:nvPr/>
        </p:nvPicPr>
        <p:blipFill rotWithShape="1">
          <a:blip r:embed="rId3">
            <a:alphaModFix/>
          </a:blip>
          <a:srcRect b="34736" l="7385" r="8019" t="28457"/>
          <a:stretch/>
        </p:blipFill>
        <p:spPr>
          <a:xfrm>
            <a:off x="5781875" y="1407475"/>
            <a:ext cx="1233500" cy="195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9"/>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70" name="Google Shape;670;p4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latin typeface="Lato"/>
                <a:ea typeface="Lato"/>
                <a:cs typeface="Lato"/>
                <a:sym typeface="Lato"/>
              </a:rPr>
              <a:t>Real world distribution of data</a:t>
            </a:r>
            <a:endParaRPr sz="2600">
              <a:latin typeface="Lato"/>
              <a:ea typeface="Lato"/>
              <a:cs typeface="Lato"/>
              <a:sym typeface="Lato"/>
            </a:endParaRPr>
          </a:p>
        </p:txBody>
      </p:sp>
      <p:sp>
        <p:nvSpPr>
          <p:cNvPr id="671" name="Google Shape;671;p49"/>
          <p:cNvSpPr txBox="1"/>
          <p:nvPr/>
        </p:nvSpPr>
        <p:spPr>
          <a:xfrm>
            <a:off x="1093325" y="2074850"/>
            <a:ext cx="3402000" cy="11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91919"/>
                </a:solidFill>
                <a:latin typeface="Lato"/>
                <a:ea typeface="Lato"/>
                <a:cs typeface="Lato"/>
                <a:sym typeface="Lato"/>
              </a:rPr>
              <a:t>Non-duplicate pair of questions</a:t>
            </a:r>
            <a:endParaRPr sz="2000">
              <a:solidFill>
                <a:srgbClr val="191919"/>
              </a:solidFill>
              <a:latin typeface="Lato"/>
              <a:ea typeface="Lato"/>
              <a:cs typeface="Lato"/>
              <a:sym typeface="Lato"/>
            </a:endParaRPr>
          </a:p>
        </p:txBody>
      </p:sp>
      <p:sp>
        <p:nvSpPr>
          <p:cNvPr id="672" name="Google Shape;672;p49"/>
          <p:cNvSpPr txBox="1"/>
          <p:nvPr/>
        </p:nvSpPr>
        <p:spPr>
          <a:xfrm>
            <a:off x="5424000" y="2098125"/>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191919"/>
                </a:solidFill>
                <a:latin typeface="Lato"/>
                <a:ea typeface="Lato"/>
                <a:cs typeface="Lato"/>
                <a:sym typeface="Lato"/>
              </a:rPr>
              <a:t>Duplicate pair of questions</a:t>
            </a:r>
            <a:endParaRPr sz="2000">
              <a:solidFill>
                <a:srgbClr val="191919"/>
              </a:solidFill>
              <a:latin typeface="Lato"/>
              <a:ea typeface="Lato"/>
              <a:cs typeface="Lato"/>
              <a:sym typeface="Lato"/>
            </a:endParaRPr>
          </a:p>
        </p:txBody>
      </p:sp>
      <p:sp>
        <p:nvSpPr>
          <p:cNvPr id="673" name="Google Shape;673;p49"/>
          <p:cNvSpPr/>
          <p:nvPr/>
        </p:nvSpPr>
        <p:spPr>
          <a:xfrm rot="8100000">
            <a:off x="3811005" y="2215321"/>
            <a:ext cx="887985" cy="889682"/>
          </a:xfrm>
          <a:prstGeom prst="halfFrame">
            <a:avLst>
              <a:gd fmla="val 14882" name="adj1"/>
              <a:gd fmla="val 15346" name="adj2"/>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Medium"/>
              <a:ea typeface="Barlow Medium"/>
              <a:cs typeface="Barlow Medium"/>
              <a:sym typeface="Barlow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0"/>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79" name="Google Shape;679;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latin typeface="Lato"/>
                <a:ea typeface="Lato"/>
                <a:cs typeface="Lato"/>
                <a:sym typeface="Lato"/>
              </a:rPr>
              <a:t>How to evaluate the performance of our model?</a:t>
            </a:r>
            <a:endParaRPr sz="2600">
              <a:latin typeface="Lato"/>
              <a:ea typeface="Lato"/>
              <a:cs typeface="Lato"/>
              <a:sym typeface="Lato"/>
            </a:endParaRPr>
          </a:p>
        </p:txBody>
      </p:sp>
      <p:sp>
        <p:nvSpPr>
          <p:cNvPr id="680" name="Google Shape;680;p50"/>
          <p:cNvSpPr txBox="1"/>
          <p:nvPr/>
        </p:nvSpPr>
        <p:spPr>
          <a:xfrm>
            <a:off x="720000" y="1167750"/>
            <a:ext cx="78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681" name="Google Shape;681;p50"/>
          <p:cNvSpPr txBox="1"/>
          <p:nvPr/>
        </p:nvSpPr>
        <p:spPr>
          <a:xfrm>
            <a:off x="378300" y="1192925"/>
            <a:ext cx="8535900" cy="415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500">
                <a:solidFill>
                  <a:srgbClr val="444746"/>
                </a:solidFill>
                <a:latin typeface="Lato"/>
                <a:ea typeface="Lato"/>
                <a:cs typeface="Lato"/>
                <a:sym typeface="Lato"/>
              </a:rPr>
              <a:t>Use K-fold cross validation to get evaluation scores of different metrics</a:t>
            </a:r>
            <a:endParaRPr sz="1500">
              <a:solidFill>
                <a:srgbClr val="444746"/>
              </a:solidFill>
              <a:latin typeface="Lato"/>
              <a:ea typeface="Lato"/>
              <a:cs typeface="Lato"/>
              <a:sym typeface="Lato"/>
            </a:endParaRPr>
          </a:p>
        </p:txBody>
      </p:sp>
      <p:pic>
        <p:nvPicPr>
          <p:cNvPr id="682" name="Google Shape;682;p50"/>
          <p:cNvPicPr preferRelativeResize="0"/>
          <p:nvPr/>
        </p:nvPicPr>
        <p:blipFill rotWithShape="1">
          <a:blip r:embed="rId3">
            <a:alphaModFix/>
          </a:blip>
          <a:srcRect b="-1150" l="0" r="0" t="1150"/>
          <a:stretch/>
        </p:blipFill>
        <p:spPr>
          <a:xfrm>
            <a:off x="921225" y="1690700"/>
            <a:ext cx="5248732" cy="2999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1"/>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88" name="Google Shape;688;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Evaluation Metric - F1 Score</a:t>
            </a:r>
            <a:endParaRPr b="0" sz="1500">
              <a:solidFill>
                <a:srgbClr val="444746"/>
              </a:solidFill>
              <a:latin typeface="Lato"/>
              <a:ea typeface="Lato"/>
              <a:cs typeface="Lato"/>
              <a:sym typeface="Lato"/>
            </a:endParaRPr>
          </a:p>
          <a:p>
            <a:pPr indent="0" lvl="0" marL="0" rtl="0" algn="l">
              <a:spcBef>
                <a:spcPts val="0"/>
              </a:spcBef>
              <a:spcAft>
                <a:spcPts val="0"/>
              </a:spcAft>
              <a:buSzPts val="990"/>
              <a:buNone/>
            </a:pPr>
            <a:r>
              <a:rPr lang="en">
                <a:latin typeface="Lato"/>
                <a:ea typeface="Lato"/>
                <a:cs typeface="Lato"/>
                <a:sym typeface="Lato"/>
              </a:rPr>
              <a:t> </a:t>
            </a:r>
            <a:endParaRPr>
              <a:latin typeface="Lato"/>
              <a:ea typeface="Lato"/>
              <a:cs typeface="Lato"/>
              <a:sym typeface="Lato"/>
            </a:endParaRPr>
          </a:p>
        </p:txBody>
      </p:sp>
      <p:sp>
        <p:nvSpPr>
          <p:cNvPr id="689" name="Google Shape;689;p51"/>
          <p:cNvSpPr txBox="1"/>
          <p:nvPr/>
        </p:nvSpPr>
        <p:spPr>
          <a:xfrm>
            <a:off x="720000" y="1150450"/>
            <a:ext cx="78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p:txBody>
      </p:sp>
      <p:pic>
        <p:nvPicPr>
          <p:cNvPr id="690" name="Google Shape;690;p51"/>
          <p:cNvPicPr preferRelativeResize="0"/>
          <p:nvPr/>
        </p:nvPicPr>
        <p:blipFill rotWithShape="1">
          <a:blip r:embed="rId3">
            <a:alphaModFix/>
          </a:blip>
          <a:srcRect b="0" l="37682" r="945" t="0"/>
          <a:stretch/>
        </p:blipFill>
        <p:spPr>
          <a:xfrm>
            <a:off x="2094275" y="2912550"/>
            <a:ext cx="4497676" cy="1965075"/>
          </a:xfrm>
          <a:prstGeom prst="rect">
            <a:avLst/>
          </a:prstGeom>
          <a:noFill/>
          <a:ln>
            <a:noFill/>
          </a:ln>
        </p:spPr>
      </p:pic>
      <p:sp>
        <p:nvSpPr>
          <p:cNvPr id="691" name="Google Shape;691;p51"/>
          <p:cNvSpPr txBox="1"/>
          <p:nvPr/>
        </p:nvSpPr>
        <p:spPr>
          <a:xfrm>
            <a:off x="598900" y="1054025"/>
            <a:ext cx="77574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Accounts for imbalanced dataset</a:t>
            </a:r>
            <a:endParaRPr sz="1500">
              <a:solidFill>
                <a:srgbClr val="444746"/>
              </a:solidFill>
              <a:latin typeface="Lato"/>
              <a:ea typeface="Lato"/>
              <a:cs typeface="Lato"/>
              <a:sym typeface="Lato"/>
            </a:endParaRPr>
          </a:p>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Balances between precision and recall </a:t>
            </a:r>
            <a:endParaRPr sz="1500">
              <a:solidFill>
                <a:srgbClr val="444746"/>
              </a:solidFill>
              <a:latin typeface="Lato"/>
              <a:ea typeface="Lato"/>
              <a:cs typeface="Lato"/>
              <a:sym typeface="Lato"/>
            </a:endParaRPr>
          </a:p>
          <a:p>
            <a:pPr indent="-323850" lvl="1" marL="9144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Precision ensures that the model do not excessively mark pairs of question as similar so as to prevent user from getting a notified of two unrelated questions being similar. </a:t>
            </a:r>
            <a:endParaRPr sz="1500">
              <a:solidFill>
                <a:srgbClr val="444746"/>
              </a:solidFill>
              <a:latin typeface="Lato"/>
              <a:ea typeface="Lato"/>
              <a:cs typeface="Lato"/>
              <a:sym typeface="Lato"/>
            </a:endParaRPr>
          </a:p>
          <a:p>
            <a:pPr indent="-323850" lvl="1" marL="9144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Recall ensures that the model does not miss out on potential similar questions that Quora can mark as being similar. </a:t>
            </a:r>
            <a:endParaRPr sz="1500">
              <a:solidFill>
                <a:srgbClr val="444746"/>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2"/>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697" name="Google Shape;697;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Evaluation Metric - ROC AUC</a:t>
            </a:r>
            <a:endParaRPr>
              <a:latin typeface="Lato"/>
              <a:ea typeface="Lato"/>
              <a:cs typeface="Lato"/>
              <a:sym typeface="Lato"/>
            </a:endParaRPr>
          </a:p>
          <a:p>
            <a:pPr indent="0" lvl="0" marL="0" rtl="0" algn="l">
              <a:spcBef>
                <a:spcPts val="0"/>
              </a:spcBef>
              <a:spcAft>
                <a:spcPts val="0"/>
              </a:spcAft>
              <a:buSzPts val="990"/>
              <a:buNone/>
            </a:pPr>
            <a:r>
              <a:t/>
            </a:r>
            <a:endParaRPr>
              <a:latin typeface="Lato"/>
              <a:ea typeface="Lato"/>
              <a:cs typeface="Lato"/>
              <a:sym typeface="Lato"/>
            </a:endParaRPr>
          </a:p>
        </p:txBody>
      </p:sp>
      <p:sp>
        <p:nvSpPr>
          <p:cNvPr id="698" name="Google Shape;698;p52"/>
          <p:cNvSpPr txBox="1"/>
          <p:nvPr/>
        </p:nvSpPr>
        <p:spPr>
          <a:xfrm>
            <a:off x="720000" y="1150450"/>
            <a:ext cx="78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699" name="Google Shape;699;p52"/>
          <p:cNvSpPr txBox="1"/>
          <p:nvPr/>
        </p:nvSpPr>
        <p:spPr>
          <a:xfrm>
            <a:off x="720000" y="1011700"/>
            <a:ext cx="74616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Lato"/>
                <a:ea typeface="Lato"/>
                <a:cs typeface="Lato"/>
                <a:sym typeface="Lato"/>
              </a:rPr>
              <a:t>Area under curve of the Receiver Operating Characteristic </a:t>
            </a:r>
            <a:endParaRPr b="1" sz="1300">
              <a:solidFill>
                <a:schemeClr val="dk1"/>
              </a:solidFill>
              <a:latin typeface="Lato"/>
              <a:ea typeface="Lato"/>
              <a:cs typeface="Lato"/>
              <a:sym typeface="Lato"/>
            </a:endParaRPr>
          </a:p>
        </p:txBody>
      </p:sp>
      <p:sp>
        <p:nvSpPr>
          <p:cNvPr id="700" name="Google Shape;700;p52"/>
          <p:cNvSpPr txBox="1"/>
          <p:nvPr/>
        </p:nvSpPr>
        <p:spPr>
          <a:xfrm>
            <a:off x="720000" y="1726825"/>
            <a:ext cx="42006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Accounts for imbalanced dataset</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Provides a comprehensive view of the different model’s ability to differentiate between similar and non-similar pairs of questions for multiple thresholds</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pic>
        <p:nvPicPr>
          <p:cNvPr id="701" name="Google Shape;701;p52"/>
          <p:cNvPicPr preferRelativeResize="0"/>
          <p:nvPr/>
        </p:nvPicPr>
        <p:blipFill>
          <a:blip r:embed="rId3">
            <a:alphaModFix/>
          </a:blip>
          <a:stretch>
            <a:fillRect/>
          </a:stretch>
        </p:blipFill>
        <p:spPr>
          <a:xfrm>
            <a:off x="4821500" y="1565950"/>
            <a:ext cx="3991250" cy="3114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3"/>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07" name="Google Shape;707;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Evaluation Metric - Log Loss</a:t>
            </a:r>
            <a:endParaRPr b="0" sz="1500">
              <a:solidFill>
                <a:srgbClr val="444746"/>
              </a:solidFill>
              <a:latin typeface="Lato"/>
              <a:ea typeface="Lato"/>
              <a:cs typeface="Lato"/>
              <a:sym typeface="Lato"/>
            </a:endParaRPr>
          </a:p>
          <a:p>
            <a:pPr indent="0" lvl="0" marL="0" rtl="0" algn="l">
              <a:spcBef>
                <a:spcPts val="0"/>
              </a:spcBef>
              <a:spcAft>
                <a:spcPts val="0"/>
              </a:spcAft>
              <a:buSzPts val="990"/>
              <a:buNone/>
            </a:pPr>
            <a:r>
              <a:rPr lang="en">
                <a:latin typeface="Lato"/>
                <a:ea typeface="Lato"/>
                <a:cs typeface="Lato"/>
                <a:sym typeface="Lato"/>
              </a:rPr>
              <a:t> </a:t>
            </a:r>
            <a:endParaRPr>
              <a:latin typeface="Lato"/>
              <a:ea typeface="Lato"/>
              <a:cs typeface="Lato"/>
              <a:sym typeface="Lato"/>
            </a:endParaRPr>
          </a:p>
        </p:txBody>
      </p:sp>
      <p:sp>
        <p:nvSpPr>
          <p:cNvPr id="708" name="Google Shape;708;p53"/>
          <p:cNvSpPr txBox="1"/>
          <p:nvPr/>
        </p:nvSpPr>
        <p:spPr>
          <a:xfrm>
            <a:off x="720000" y="1150450"/>
            <a:ext cx="785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709" name="Google Shape;709;p53"/>
          <p:cNvSpPr txBox="1"/>
          <p:nvPr/>
        </p:nvSpPr>
        <p:spPr>
          <a:xfrm>
            <a:off x="743850" y="1065700"/>
            <a:ext cx="4747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Lato"/>
                <a:ea typeface="Lato"/>
                <a:cs typeface="Lato"/>
                <a:sym typeface="Lato"/>
              </a:rPr>
              <a:t>Logarithmic Loss</a:t>
            </a:r>
            <a:endParaRPr b="1" sz="1300">
              <a:solidFill>
                <a:schemeClr val="dk1"/>
              </a:solidFill>
              <a:latin typeface="Lato"/>
              <a:ea typeface="Lato"/>
              <a:cs typeface="Lato"/>
              <a:sym typeface="Lato"/>
            </a:endParaRPr>
          </a:p>
        </p:txBody>
      </p:sp>
      <p:sp>
        <p:nvSpPr>
          <p:cNvPr id="710" name="Google Shape;710;p53"/>
          <p:cNvSpPr txBox="1"/>
          <p:nvPr/>
        </p:nvSpPr>
        <p:spPr>
          <a:xfrm>
            <a:off x="667650" y="1374400"/>
            <a:ext cx="69849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Quantifies the difference between predicted probabilit</a:t>
            </a:r>
            <a:r>
              <a:rPr lang="en" sz="1500">
                <a:solidFill>
                  <a:srgbClr val="444746"/>
                </a:solidFill>
                <a:latin typeface="Lato"/>
                <a:ea typeface="Lato"/>
                <a:cs typeface="Lato"/>
                <a:sym typeface="Lato"/>
              </a:rPr>
              <a:t>ies</a:t>
            </a:r>
            <a:r>
              <a:rPr lang="en" sz="1500">
                <a:solidFill>
                  <a:srgbClr val="444746"/>
                </a:solidFill>
                <a:latin typeface="Lato"/>
                <a:ea typeface="Lato"/>
                <a:cs typeface="Lato"/>
                <a:sym typeface="Lato"/>
              </a:rPr>
              <a:t> and actual outcome</a:t>
            </a:r>
            <a:endParaRPr sz="1500">
              <a:solidFill>
                <a:srgbClr val="444746"/>
              </a:solidFill>
              <a:latin typeface="Lato"/>
              <a:ea typeface="Lato"/>
              <a:cs typeface="Lato"/>
              <a:sym typeface="Lato"/>
            </a:endParaRPr>
          </a:p>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Penalizes confident misclassification</a:t>
            </a:r>
            <a:endParaRPr sz="1500">
              <a:solidFill>
                <a:srgbClr val="444746"/>
              </a:solidFill>
              <a:latin typeface="Lato"/>
              <a:ea typeface="Lato"/>
              <a:cs typeface="Lato"/>
              <a:sym typeface="Lato"/>
            </a:endParaRPr>
          </a:p>
          <a:p>
            <a:pPr indent="-323850" lvl="0" marL="457200" rtl="0" algn="l">
              <a:spcBef>
                <a:spcPts val="0"/>
              </a:spcBef>
              <a:spcAft>
                <a:spcPts val="0"/>
              </a:spcAft>
              <a:buClr>
                <a:srgbClr val="444746"/>
              </a:buClr>
              <a:buSzPts val="1500"/>
              <a:buFont typeface="Lato"/>
              <a:buChar char="●"/>
            </a:pPr>
            <a:r>
              <a:rPr lang="en" sz="1500">
                <a:solidFill>
                  <a:srgbClr val="444746"/>
                </a:solidFill>
                <a:latin typeface="Lato"/>
                <a:ea typeface="Lato"/>
                <a:cs typeface="Lato"/>
                <a:sym typeface="Lato"/>
              </a:rPr>
              <a:t>Can prevent over reliance on certain features leading to suboptimal generalization</a:t>
            </a:r>
            <a:endParaRPr sz="1500">
              <a:solidFill>
                <a:srgbClr val="444746"/>
              </a:solidFill>
              <a:latin typeface="Lato"/>
              <a:ea typeface="Lato"/>
              <a:cs typeface="Lato"/>
              <a:sym typeface="Lato"/>
            </a:endParaRPr>
          </a:p>
        </p:txBody>
      </p:sp>
      <p:pic>
        <p:nvPicPr>
          <p:cNvPr id="711" name="Google Shape;711;p53"/>
          <p:cNvPicPr preferRelativeResize="0"/>
          <p:nvPr/>
        </p:nvPicPr>
        <p:blipFill>
          <a:blip r:embed="rId3">
            <a:alphaModFix/>
          </a:blip>
          <a:stretch>
            <a:fillRect/>
          </a:stretch>
        </p:blipFill>
        <p:spPr>
          <a:xfrm>
            <a:off x="1657350" y="3149700"/>
            <a:ext cx="5719575" cy="153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4"/>
          <p:cNvSpPr txBox="1"/>
          <p:nvPr/>
        </p:nvSpPr>
        <p:spPr>
          <a:xfrm>
            <a:off x="1517400" y="9784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17" name="Google Shape;717;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Feature e</a:t>
            </a:r>
            <a:r>
              <a:rPr lang="en">
                <a:latin typeface="Lato"/>
                <a:ea typeface="Lato"/>
                <a:cs typeface="Lato"/>
                <a:sym typeface="Lato"/>
              </a:rPr>
              <a:t>valuation</a:t>
            </a:r>
            <a:endParaRPr>
              <a:latin typeface="Lato"/>
              <a:ea typeface="Lato"/>
              <a:cs typeface="Lato"/>
              <a:sym typeface="Lato"/>
            </a:endParaRPr>
          </a:p>
        </p:txBody>
      </p:sp>
      <p:sp>
        <p:nvSpPr>
          <p:cNvPr id="718" name="Google Shape;718;p54"/>
          <p:cNvSpPr txBox="1"/>
          <p:nvPr/>
        </p:nvSpPr>
        <p:spPr>
          <a:xfrm>
            <a:off x="720000" y="1126425"/>
            <a:ext cx="7852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t>ROC_AUC of some similarity features if we use the individual feature for classification</a:t>
            </a:r>
            <a:endParaRPr sz="1500">
              <a:solidFill>
                <a:srgbClr val="444746"/>
              </a:solidFill>
              <a:latin typeface="Lato"/>
              <a:ea typeface="Lato"/>
              <a:cs typeface="Lato"/>
              <a:sym typeface="Lato"/>
            </a:endParaRPr>
          </a:p>
        </p:txBody>
      </p:sp>
      <p:pic>
        <p:nvPicPr>
          <p:cNvPr id="719" name="Google Shape;719;p54"/>
          <p:cNvPicPr preferRelativeResize="0"/>
          <p:nvPr/>
        </p:nvPicPr>
        <p:blipFill rotWithShape="1">
          <a:blip r:embed="rId3">
            <a:alphaModFix/>
          </a:blip>
          <a:srcRect b="-889" l="-1339" r="1339" t="890"/>
          <a:stretch/>
        </p:blipFill>
        <p:spPr>
          <a:xfrm>
            <a:off x="780925" y="1494650"/>
            <a:ext cx="4718654" cy="3255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8"/>
          <p:cNvSpPr txBox="1"/>
          <p:nvPr/>
        </p:nvSpPr>
        <p:spPr>
          <a:xfrm>
            <a:off x="1420200" y="1265925"/>
            <a:ext cx="6303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242424"/>
                </a:solidFill>
                <a:latin typeface="Barlow"/>
                <a:ea typeface="Barlow"/>
                <a:cs typeface="Barlow"/>
                <a:sym typeface="Barlow"/>
              </a:rPr>
              <a:t>Given 2 questions, do they have the same </a:t>
            </a:r>
            <a:r>
              <a:rPr lang="en" sz="1800">
                <a:solidFill>
                  <a:srgbClr val="242424"/>
                </a:solidFill>
                <a:highlight>
                  <a:schemeClr val="accent1"/>
                </a:highlight>
                <a:latin typeface="Barlow"/>
                <a:ea typeface="Barlow"/>
                <a:cs typeface="Barlow"/>
                <a:sym typeface="Barlow"/>
              </a:rPr>
              <a:t>meaning</a:t>
            </a:r>
            <a:r>
              <a:rPr lang="en" sz="1800">
                <a:solidFill>
                  <a:srgbClr val="242424"/>
                </a:solidFill>
                <a:latin typeface="Barlow"/>
                <a:ea typeface="Barlow"/>
                <a:cs typeface="Barlow"/>
                <a:sym typeface="Barlow"/>
              </a:rPr>
              <a:t>?</a:t>
            </a:r>
            <a:endParaRPr sz="1800">
              <a:solidFill>
                <a:srgbClr val="242424"/>
              </a:solidFill>
              <a:latin typeface="Barlow"/>
              <a:ea typeface="Barlow"/>
              <a:cs typeface="Barlow"/>
              <a:sym typeface="Barlow"/>
            </a:endParaRPr>
          </a:p>
        </p:txBody>
      </p:sp>
      <p:sp>
        <p:nvSpPr>
          <p:cNvPr id="429" name="Google Shape;429;p28"/>
          <p:cNvSpPr txBox="1"/>
          <p:nvPr/>
        </p:nvSpPr>
        <p:spPr>
          <a:xfrm>
            <a:off x="1420200" y="1002450"/>
            <a:ext cx="630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42424"/>
                </a:solidFill>
                <a:latin typeface="Barlow"/>
                <a:ea typeface="Barlow"/>
                <a:cs typeface="Barlow"/>
                <a:sym typeface="Barlow"/>
              </a:rPr>
              <a:t>Problem Statement:</a:t>
            </a:r>
            <a:endParaRPr b="1" sz="1600">
              <a:solidFill>
                <a:srgbClr val="242424"/>
              </a:solidFill>
              <a:latin typeface="Barlow"/>
              <a:ea typeface="Barlow"/>
              <a:cs typeface="Barlow"/>
              <a:sym typeface="Barlow"/>
            </a:endParaRPr>
          </a:p>
        </p:txBody>
      </p:sp>
      <p:sp>
        <p:nvSpPr>
          <p:cNvPr id="430" name="Google Shape;430;p28"/>
          <p:cNvSpPr txBox="1"/>
          <p:nvPr/>
        </p:nvSpPr>
        <p:spPr>
          <a:xfrm>
            <a:off x="1420200" y="1932250"/>
            <a:ext cx="630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242424"/>
                </a:solidFill>
                <a:latin typeface="Barlow"/>
                <a:ea typeface="Barlow"/>
                <a:cs typeface="Barlow"/>
                <a:sym typeface="Barlow"/>
              </a:rPr>
              <a:t>Motivation:</a:t>
            </a:r>
            <a:endParaRPr b="1" sz="1600">
              <a:solidFill>
                <a:srgbClr val="242424"/>
              </a:solidFill>
              <a:latin typeface="Barlow"/>
              <a:ea typeface="Barlow"/>
              <a:cs typeface="Barlow"/>
              <a:sym typeface="Barlow"/>
            </a:endParaRPr>
          </a:p>
        </p:txBody>
      </p:sp>
      <p:sp>
        <p:nvSpPr>
          <p:cNvPr id="431" name="Google Shape;431;p28"/>
          <p:cNvSpPr txBox="1"/>
          <p:nvPr/>
        </p:nvSpPr>
        <p:spPr>
          <a:xfrm>
            <a:off x="1420200" y="2162475"/>
            <a:ext cx="6303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Similarity Metric</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Same word, different meaning (Semantics)</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Synonyms</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What model would bring about the greatest accuracy and why?</a:t>
            </a:r>
            <a:endParaRPr sz="1600">
              <a:solidFill>
                <a:srgbClr val="242424"/>
              </a:solidFill>
              <a:latin typeface="Barlow"/>
              <a:ea typeface="Barlow"/>
              <a:cs typeface="Barlow"/>
              <a:sym typeface="Barlow"/>
            </a:endParaRPr>
          </a:p>
        </p:txBody>
      </p:sp>
      <p:grpSp>
        <p:nvGrpSpPr>
          <p:cNvPr id="432" name="Google Shape;432;p28"/>
          <p:cNvGrpSpPr/>
          <p:nvPr/>
        </p:nvGrpSpPr>
        <p:grpSpPr>
          <a:xfrm>
            <a:off x="3911925" y="1774525"/>
            <a:ext cx="1320149" cy="110838"/>
            <a:chOff x="3785350" y="1003925"/>
            <a:chExt cx="1320149" cy="110838"/>
          </a:xfrm>
        </p:grpSpPr>
        <p:cxnSp>
          <p:nvCxnSpPr>
            <p:cNvPr id="433" name="Google Shape;433;p28"/>
            <p:cNvCxnSpPr/>
            <p:nvPr/>
          </p:nvCxnSpPr>
          <p:spPr>
            <a:xfrm>
              <a:off x="4434099" y="1003925"/>
              <a:ext cx="671400" cy="110700"/>
            </a:xfrm>
            <a:prstGeom prst="bentConnector3">
              <a:avLst>
                <a:gd fmla="val 180" name="adj1"/>
              </a:avLst>
            </a:prstGeom>
            <a:noFill/>
            <a:ln cap="flat" cmpd="sng" w="19050">
              <a:solidFill>
                <a:schemeClr val="dk1"/>
              </a:solidFill>
              <a:prstDash val="solid"/>
              <a:miter lim="8000"/>
              <a:headEnd len="sm" w="sm" type="none"/>
              <a:tailEnd len="sm" w="sm" type="none"/>
            </a:ln>
          </p:spPr>
        </p:cxnSp>
        <p:cxnSp>
          <p:nvCxnSpPr>
            <p:cNvPr id="434" name="Google Shape;434;p28"/>
            <p:cNvCxnSpPr/>
            <p:nvPr/>
          </p:nvCxnSpPr>
          <p:spPr>
            <a:xfrm flipH="1" rot="10800000">
              <a:off x="3785350" y="1004062"/>
              <a:ext cx="648600" cy="110700"/>
            </a:xfrm>
            <a:prstGeom prst="bentConnector3">
              <a:avLst>
                <a:gd fmla="val 100182" name="adj1"/>
              </a:avLst>
            </a:prstGeom>
            <a:noFill/>
            <a:ln cap="flat" cmpd="sng" w="19050">
              <a:solidFill>
                <a:schemeClr val="dk1"/>
              </a:solidFill>
              <a:prstDash val="solid"/>
              <a:miter lim="8000"/>
              <a:headEnd len="sm" w="sm" type="none"/>
              <a:tailEnd len="sm" w="sm" type="none"/>
            </a:ln>
          </p:spPr>
        </p:cxnSp>
      </p:grpSp>
      <p:sp>
        <p:nvSpPr>
          <p:cNvPr id="435" name="Google Shape;435;p28"/>
          <p:cNvSpPr/>
          <p:nvPr/>
        </p:nvSpPr>
        <p:spPr>
          <a:xfrm>
            <a:off x="6233125" y="2297750"/>
            <a:ext cx="54600" cy="678600"/>
          </a:xfrm>
          <a:prstGeom prst="rightBracket">
            <a:avLst>
              <a:gd fmla="val 8333"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Medium"/>
              <a:ea typeface="Barlow Medium"/>
              <a:cs typeface="Barlow Medium"/>
              <a:sym typeface="Barlow Medium"/>
            </a:endParaRPr>
          </a:p>
        </p:txBody>
      </p:sp>
      <p:sp>
        <p:nvSpPr>
          <p:cNvPr id="436" name="Google Shape;436;p28"/>
          <p:cNvSpPr txBox="1"/>
          <p:nvPr/>
        </p:nvSpPr>
        <p:spPr>
          <a:xfrm>
            <a:off x="6189350" y="2429300"/>
            <a:ext cx="2182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Barlow"/>
                <a:ea typeface="Barlow"/>
                <a:cs typeface="Barlow"/>
                <a:sym typeface="Barlow"/>
              </a:rPr>
              <a:t>[Feature Engineering]</a:t>
            </a:r>
            <a:endParaRPr sz="1500">
              <a:solidFill>
                <a:schemeClr val="dk1"/>
              </a:solidFill>
              <a:latin typeface="Barlow"/>
              <a:ea typeface="Barlow"/>
              <a:cs typeface="Barlow"/>
              <a:sym typeface="Barlow"/>
            </a:endParaRPr>
          </a:p>
        </p:txBody>
      </p:sp>
      <p:sp>
        <p:nvSpPr>
          <p:cNvPr id="437" name="Google Shape;437;p28"/>
          <p:cNvSpPr txBox="1"/>
          <p:nvPr/>
        </p:nvSpPr>
        <p:spPr>
          <a:xfrm>
            <a:off x="1659600" y="3118275"/>
            <a:ext cx="58248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chemeClr val="dk1"/>
                </a:solidFill>
                <a:latin typeface="Barlow"/>
                <a:ea typeface="Barlow"/>
                <a:cs typeface="Barlow"/>
                <a:sym typeface="Barlow"/>
              </a:rPr>
              <a:t>[ML Algorithms, Hyperparameter Tuning, Evaluation]</a:t>
            </a:r>
            <a:endParaRPr sz="1500">
              <a:solidFill>
                <a:schemeClr val="dk1"/>
              </a:solidFill>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5"/>
          <p:cNvSpPr txBox="1"/>
          <p:nvPr>
            <p:ph type="title"/>
          </p:nvPr>
        </p:nvSpPr>
        <p:spPr>
          <a:xfrm>
            <a:off x="2468875" y="1676150"/>
            <a:ext cx="4546500" cy="12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ML Algorithms</a:t>
            </a:r>
            <a:endParaRPr sz="3500"/>
          </a:p>
        </p:txBody>
      </p:sp>
      <p:sp>
        <p:nvSpPr>
          <p:cNvPr id="725" name="Google Shape;725;p55"/>
          <p:cNvSpPr txBox="1"/>
          <p:nvPr>
            <p:ph idx="1" type="subTitle"/>
          </p:nvPr>
        </p:nvSpPr>
        <p:spPr>
          <a:xfrm>
            <a:off x="2128650" y="3042675"/>
            <a:ext cx="4366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Baselines and Tuning</a:t>
            </a:r>
            <a:endParaRPr/>
          </a:p>
        </p:txBody>
      </p:sp>
      <p:sp>
        <p:nvSpPr>
          <p:cNvPr id="726" name="Google Shape;726;p55"/>
          <p:cNvSpPr/>
          <p:nvPr/>
        </p:nvSpPr>
        <p:spPr>
          <a:xfrm>
            <a:off x="6567156" y="3042675"/>
            <a:ext cx="448200" cy="49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6603450" y="3103425"/>
            <a:ext cx="375600" cy="375600"/>
          </a:xfrm>
          <a:prstGeom prst="mathMultiply">
            <a:avLst>
              <a:gd fmla="val 2352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nvGrpSpPr>
          <p:cNvPr id="728" name="Google Shape;728;p55"/>
          <p:cNvGrpSpPr/>
          <p:nvPr/>
        </p:nvGrpSpPr>
        <p:grpSpPr>
          <a:xfrm>
            <a:off x="2128597" y="1676168"/>
            <a:ext cx="267275" cy="1293612"/>
            <a:chOff x="6548455" y="1773875"/>
            <a:chExt cx="247500" cy="1197900"/>
          </a:xfrm>
        </p:grpSpPr>
        <p:sp>
          <p:nvSpPr>
            <p:cNvPr id="729" name="Google Shape;729;p55"/>
            <p:cNvSpPr/>
            <p:nvPr/>
          </p:nvSpPr>
          <p:spPr>
            <a:xfrm>
              <a:off x="6548455" y="1773875"/>
              <a:ext cx="247500" cy="1197900"/>
            </a:xfrm>
            <a:prstGeom prst="rect">
              <a:avLst/>
            </a:prstGeom>
            <a:solidFill>
              <a:srgbClr val="FFFFFF">
                <a:alpha val="4114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730" name="Google Shape;730;p55"/>
            <p:cNvSpPr/>
            <p:nvPr/>
          </p:nvSpPr>
          <p:spPr>
            <a:xfrm>
              <a:off x="6548455" y="1982425"/>
              <a:ext cx="247500" cy="436500"/>
            </a:xfrm>
            <a:prstGeom prst="rect">
              <a:avLst/>
            </a:prstGeom>
            <a:solidFill>
              <a:srgbClr val="EA4EE3">
                <a:alpha val="6196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pic>
        <p:nvPicPr>
          <p:cNvPr id="731" name="Google Shape;731;p55"/>
          <p:cNvPicPr preferRelativeResize="0"/>
          <p:nvPr/>
        </p:nvPicPr>
        <p:blipFill rotWithShape="1">
          <a:blip r:embed="rId3">
            <a:alphaModFix/>
          </a:blip>
          <a:srcRect b="34736" l="7385" r="8019" t="28457"/>
          <a:stretch/>
        </p:blipFill>
        <p:spPr>
          <a:xfrm>
            <a:off x="5781875" y="1407475"/>
            <a:ext cx="1233500" cy="195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Our Approach to ML</a:t>
            </a:r>
            <a:endParaRPr>
              <a:latin typeface="Lato"/>
              <a:ea typeface="Lato"/>
              <a:cs typeface="Lato"/>
              <a:sym typeface="Lato"/>
            </a:endParaRPr>
          </a:p>
        </p:txBody>
      </p:sp>
      <p:sp>
        <p:nvSpPr>
          <p:cNvPr id="737" name="Google Shape;737;p56"/>
          <p:cNvSpPr txBox="1"/>
          <p:nvPr/>
        </p:nvSpPr>
        <p:spPr>
          <a:xfrm>
            <a:off x="913800" y="1574625"/>
            <a:ext cx="2935800" cy="21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Preliminary models</a:t>
            </a:r>
            <a:endParaRPr i="1">
              <a:solidFill>
                <a:srgbClr val="242424"/>
              </a:solidFill>
              <a:latin typeface="Lato"/>
              <a:ea typeface="Lato"/>
              <a:cs typeface="Lato"/>
              <a:sym typeface="Lato"/>
            </a:endParaRPr>
          </a:p>
          <a:p>
            <a:pPr indent="0" lvl="0" marL="0" rtl="0" algn="l">
              <a:spcBef>
                <a:spcPts val="0"/>
              </a:spcBef>
              <a:spcAft>
                <a:spcPts val="0"/>
              </a:spcAft>
              <a:buNone/>
            </a:pPr>
            <a:r>
              <a:t/>
            </a:r>
            <a:endParaRPr i="1">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Random model</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5 ML classification models:</a:t>
            </a:r>
            <a:endParaRPr>
              <a:solidFill>
                <a:srgbClr val="242424"/>
              </a:solidFill>
              <a:latin typeface="Lato"/>
              <a:ea typeface="Lato"/>
              <a:cs typeface="Lato"/>
              <a:sym typeface="Lato"/>
            </a:endParaRPr>
          </a:p>
          <a:p>
            <a:pPr indent="-317500" lvl="1"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Logistic Regression</a:t>
            </a:r>
            <a:endParaRPr>
              <a:solidFill>
                <a:srgbClr val="242424"/>
              </a:solidFill>
              <a:latin typeface="Lato"/>
              <a:ea typeface="Lato"/>
              <a:cs typeface="Lato"/>
              <a:sym typeface="Lato"/>
            </a:endParaRPr>
          </a:p>
          <a:p>
            <a:pPr indent="-317500" lvl="1"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SVM</a:t>
            </a:r>
            <a:endParaRPr>
              <a:solidFill>
                <a:srgbClr val="242424"/>
              </a:solidFill>
              <a:latin typeface="Lato"/>
              <a:ea typeface="Lato"/>
              <a:cs typeface="Lato"/>
              <a:sym typeface="Lato"/>
            </a:endParaRPr>
          </a:p>
          <a:p>
            <a:pPr indent="-317500" lvl="1"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Decision Tree</a:t>
            </a:r>
            <a:endParaRPr>
              <a:solidFill>
                <a:srgbClr val="242424"/>
              </a:solidFill>
              <a:latin typeface="Lato"/>
              <a:ea typeface="Lato"/>
              <a:cs typeface="Lato"/>
              <a:sym typeface="Lato"/>
            </a:endParaRPr>
          </a:p>
          <a:p>
            <a:pPr indent="-317500" lvl="1"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Random Forest</a:t>
            </a:r>
            <a:endParaRPr>
              <a:solidFill>
                <a:srgbClr val="242424"/>
              </a:solidFill>
              <a:latin typeface="Lato"/>
              <a:ea typeface="Lato"/>
              <a:cs typeface="Lato"/>
              <a:sym typeface="Lato"/>
            </a:endParaRPr>
          </a:p>
          <a:p>
            <a:pPr indent="-317500" lvl="1" marL="9144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XGBoost</a:t>
            </a:r>
            <a:endParaRPr>
              <a:solidFill>
                <a:srgbClr val="242424"/>
              </a:solidFill>
              <a:latin typeface="Lato"/>
              <a:ea typeface="Lato"/>
              <a:cs typeface="Lato"/>
              <a:sym typeface="Lato"/>
            </a:endParaRPr>
          </a:p>
        </p:txBody>
      </p:sp>
      <p:sp>
        <p:nvSpPr>
          <p:cNvPr id="738" name="Google Shape;738;p56"/>
          <p:cNvSpPr txBox="1"/>
          <p:nvPr/>
        </p:nvSpPr>
        <p:spPr>
          <a:xfrm>
            <a:off x="5029475" y="1574625"/>
            <a:ext cx="2779800" cy="21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Tuning for best models</a:t>
            </a:r>
            <a:endParaRPr sz="1800">
              <a:solidFill>
                <a:srgbClr val="242424"/>
              </a:solidFill>
              <a:latin typeface="Lato"/>
              <a:ea typeface="Lato"/>
              <a:cs typeface="Lato"/>
              <a:sym typeface="Lato"/>
            </a:endParaRPr>
          </a:p>
          <a:p>
            <a:pPr indent="0" lvl="0" marL="0" rtl="0" algn="l">
              <a:spcBef>
                <a:spcPts val="0"/>
              </a:spcBef>
              <a:spcAft>
                <a:spcPts val="0"/>
              </a:spcAft>
              <a:buNone/>
            </a:pPr>
            <a:r>
              <a:t/>
            </a:r>
            <a:endParaRPr i="1">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Hyperparameter tuning</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Feature selection (RFE)</a:t>
            </a:r>
            <a:endParaRPr>
              <a:solidFill>
                <a:srgbClr val="242424"/>
              </a:solidFill>
              <a:latin typeface="Lato"/>
              <a:ea typeface="Lato"/>
              <a:cs typeface="Lato"/>
              <a:sym typeface="Lato"/>
            </a:endParaRPr>
          </a:p>
        </p:txBody>
      </p:sp>
      <p:cxnSp>
        <p:nvCxnSpPr>
          <p:cNvPr id="739" name="Google Shape;739;p56"/>
          <p:cNvCxnSpPr/>
          <p:nvPr/>
        </p:nvCxnSpPr>
        <p:spPr>
          <a:xfrm flipH="1" rot="10800000">
            <a:off x="3633300" y="1819725"/>
            <a:ext cx="1131600" cy="4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ML Models</a:t>
            </a:r>
            <a:endParaRPr>
              <a:latin typeface="Lato"/>
              <a:ea typeface="Lato"/>
              <a:cs typeface="Lato"/>
              <a:sym typeface="Lato"/>
            </a:endParaRPr>
          </a:p>
        </p:txBody>
      </p:sp>
      <p:sp>
        <p:nvSpPr>
          <p:cNvPr id="745" name="Google Shape;745;p57"/>
          <p:cNvSpPr txBox="1"/>
          <p:nvPr/>
        </p:nvSpPr>
        <p:spPr>
          <a:xfrm>
            <a:off x="1420200" y="2371650"/>
            <a:ext cx="630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746" name="Google Shape;746;p57"/>
          <p:cNvSpPr txBox="1"/>
          <p:nvPr/>
        </p:nvSpPr>
        <p:spPr>
          <a:xfrm>
            <a:off x="4643050" y="1170950"/>
            <a:ext cx="3849600" cy="3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2.	Logistic regression</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Regularized logistic regression model with stochastic gradient descent (SGD) learning</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0.54 | ROC AUC: 0.65 | Log Loss: 0.54</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Improved log-loss, but F1 score remains low</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Reasons for poor performance:</a:t>
            </a:r>
            <a:endParaRPr sz="1300">
              <a:solidFill>
                <a:srgbClr val="212121"/>
              </a:solidFill>
              <a:latin typeface="Lato"/>
              <a:ea typeface="Lato"/>
              <a:cs typeface="Lato"/>
              <a:sym typeface="Lato"/>
            </a:endParaRPr>
          </a:p>
          <a:p>
            <a:pPr indent="-311150" lvl="1" marL="9144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correlated features</a:t>
            </a:r>
            <a:endParaRPr sz="1300">
              <a:solidFill>
                <a:srgbClr val="212121"/>
              </a:solidFill>
              <a:latin typeface="Lato"/>
              <a:ea typeface="Lato"/>
              <a:cs typeface="Lato"/>
              <a:sym typeface="Lato"/>
            </a:endParaRPr>
          </a:p>
          <a:p>
            <a:pPr indent="-311150" lvl="1" marL="9144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lack of expressivity</a:t>
            </a:r>
            <a:endParaRPr sz="1300">
              <a:solidFill>
                <a:srgbClr val="212121"/>
              </a:solidFill>
              <a:latin typeface="Lato"/>
              <a:ea typeface="Lato"/>
              <a:cs typeface="Lato"/>
              <a:sym typeface="Lato"/>
            </a:endParaRPr>
          </a:p>
        </p:txBody>
      </p:sp>
      <p:sp>
        <p:nvSpPr>
          <p:cNvPr id="747" name="Google Shape;747;p57"/>
          <p:cNvSpPr txBox="1"/>
          <p:nvPr/>
        </p:nvSpPr>
        <p:spPr>
          <a:xfrm>
            <a:off x="790550" y="1170950"/>
            <a:ext cx="3852000" cy="3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1. 	Baseline: Random model</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b="1" sz="1300" u="sng">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Serves as a baseline to compare evaluation metrics of of ML algorithms</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Used sklearn’s Dummy Classifier with the ‘stratified strategy’</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b="1" sz="1300" u="sng">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0.37 | ROC AUC: 0.50 | Log-Loss: </a:t>
            </a:r>
            <a:r>
              <a:rPr b="1" lang="en" sz="1300">
                <a:solidFill>
                  <a:srgbClr val="212121"/>
                </a:solidFill>
                <a:latin typeface="Lato"/>
                <a:ea typeface="Lato"/>
                <a:cs typeface="Lato"/>
                <a:sym typeface="Lato"/>
              </a:rPr>
              <a:t>16.75</a:t>
            </a:r>
            <a:endParaRPr b="1"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Poor performance expected as it is random</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Log-loss value serves as a benchmark</a:t>
            </a:r>
            <a:endParaRPr sz="13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242424"/>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ML Models</a:t>
            </a:r>
            <a:endParaRPr>
              <a:latin typeface="Lato"/>
              <a:ea typeface="Lato"/>
              <a:cs typeface="Lato"/>
              <a:sym typeface="Lato"/>
            </a:endParaRPr>
          </a:p>
        </p:txBody>
      </p:sp>
      <p:sp>
        <p:nvSpPr>
          <p:cNvPr id="753" name="Google Shape;753;p58"/>
          <p:cNvSpPr txBox="1"/>
          <p:nvPr/>
        </p:nvSpPr>
        <p:spPr>
          <a:xfrm>
            <a:off x="1420200" y="2371650"/>
            <a:ext cx="630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754" name="Google Shape;754;p58"/>
          <p:cNvSpPr txBox="1"/>
          <p:nvPr/>
        </p:nvSpPr>
        <p:spPr>
          <a:xfrm>
            <a:off x="4643050" y="1170950"/>
            <a:ext cx="3849600" cy="3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42424"/>
              </a:solidFill>
              <a:latin typeface="Lato"/>
              <a:ea typeface="Lato"/>
              <a:cs typeface="Lato"/>
              <a:sym typeface="Lato"/>
            </a:endParaRPr>
          </a:p>
        </p:txBody>
      </p:sp>
      <p:sp>
        <p:nvSpPr>
          <p:cNvPr id="755" name="Google Shape;755;p58"/>
          <p:cNvSpPr txBox="1"/>
          <p:nvPr/>
        </p:nvSpPr>
        <p:spPr>
          <a:xfrm>
            <a:off x="790550" y="1170950"/>
            <a:ext cx="3852000" cy="36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3. 	SVM</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Radial kernel approximation</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Linear Support Vector Classification</a:t>
            </a:r>
            <a:endParaRPr>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highlight>
                  <a:schemeClr val="lt2"/>
                </a:highlight>
                <a:latin typeface="Lato"/>
                <a:ea typeface="Lato"/>
                <a:cs typeface="Lato"/>
                <a:sym typeface="Lato"/>
              </a:rPr>
              <a:t>F1 score: 0.64 | ROC AUC: 0.71</a:t>
            </a:r>
            <a:r>
              <a:rPr lang="en" sz="1300">
                <a:solidFill>
                  <a:srgbClr val="212121"/>
                </a:solidFill>
                <a:latin typeface="Lato"/>
                <a:ea typeface="Lato"/>
                <a:cs typeface="Lato"/>
                <a:sym typeface="Lato"/>
              </a:rPr>
              <a:t> | Log Loss: 0.48</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Improvement over logistic regression</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Data not linearly separable, so SVM is less preferred compared to tree methods</a:t>
            </a:r>
            <a:endParaRPr sz="13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212121"/>
              </a:solidFill>
              <a:latin typeface="Lato"/>
              <a:ea typeface="Lato"/>
              <a:cs typeface="Lato"/>
              <a:sym typeface="Lato"/>
            </a:endParaRPr>
          </a:p>
        </p:txBody>
      </p:sp>
      <p:sp>
        <p:nvSpPr>
          <p:cNvPr id="756" name="Google Shape;756;p58"/>
          <p:cNvSpPr txBox="1"/>
          <p:nvPr/>
        </p:nvSpPr>
        <p:spPr>
          <a:xfrm>
            <a:off x="4645152" y="1170432"/>
            <a:ext cx="3849600" cy="3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4.	Decision Tree</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A tree-like classification models by making decisions based on features' values to classify instances.</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highlight>
                  <a:schemeClr val="lt2"/>
                </a:highlight>
                <a:latin typeface="Lato"/>
                <a:ea typeface="Lato"/>
                <a:cs typeface="Lato"/>
                <a:sym typeface="Lato"/>
              </a:rPr>
              <a:t>F1 score: 0.65 | ROC AUC: 0.72</a:t>
            </a:r>
            <a:r>
              <a:rPr lang="en" sz="1300">
                <a:solidFill>
                  <a:srgbClr val="212121"/>
                </a:solidFill>
                <a:latin typeface="Lato"/>
                <a:ea typeface="Lato"/>
                <a:cs typeface="Lato"/>
                <a:sym typeface="Lato"/>
              </a:rPr>
              <a:t> | Log Loss: 0.47</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Improvement from logistic regression and SVM</a:t>
            </a:r>
            <a:endParaRPr sz="1300">
              <a:solidFill>
                <a:srgbClr val="212121"/>
              </a:solidFill>
              <a:latin typeface="Lato"/>
              <a:ea typeface="Lato"/>
              <a:cs typeface="Lato"/>
              <a:sym typeface="Lato"/>
            </a:endParaRPr>
          </a:p>
          <a:p>
            <a:pPr indent="0" lvl="0" marL="0" rtl="0" algn="l">
              <a:spcBef>
                <a:spcPts val="0"/>
              </a:spcBef>
              <a:spcAft>
                <a:spcPts val="0"/>
              </a:spcAft>
              <a:buNone/>
            </a:pPr>
            <a:r>
              <a:t/>
            </a:r>
            <a:endParaRPr sz="1300">
              <a:solidFill>
                <a:srgbClr val="21212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ML Models</a:t>
            </a:r>
            <a:endParaRPr>
              <a:latin typeface="Lato"/>
              <a:ea typeface="Lato"/>
              <a:cs typeface="Lato"/>
              <a:sym typeface="Lato"/>
            </a:endParaRPr>
          </a:p>
        </p:txBody>
      </p:sp>
      <p:sp>
        <p:nvSpPr>
          <p:cNvPr id="762" name="Google Shape;762;p59"/>
          <p:cNvSpPr txBox="1"/>
          <p:nvPr/>
        </p:nvSpPr>
        <p:spPr>
          <a:xfrm>
            <a:off x="1420200" y="2371650"/>
            <a:ext cx="6303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44746"/>
              </a:solidFill>
              <a:latin typeface="Lato"/>
              <a:ea typeface="Lato"/>
              <a:cs typeface="Lato"/>
              <a:sym typeface="Lato"/>
            </a:endParaRPr>
          </a:p>
          <a:p>
            <a:pPr indent="0" lvl="0" marL="0" rtl="0" algn="l">
              <a:spcBef>
                <a:spcPts val="0"/>
              </a:spcBef>
              <a:spcAft>
                <a:spcPts val="0"/>
              </a:spcAft>
              <a:buNone/>
            </a:pPr>
            <a:r>
              <a:t/>
            </a:r>
            <a:endParaRPr sz="1500">
              <a:solidFill>
                <a:srgbClr val="444746"/>
              </a:solidFill>
              <a:latin typeface="Lato"/>
              <a:ea typeface="Lato"/>
              <a:cs typeface="Lato"/>
              <a:sym typeface="Lato"/>
            </a:endParaRPr>
          </a:p>
        </p:txBody>
      </p:sp>
      <p:sp>
        <p:nvSpPr>
          <p:cNvPr id="763" name="Google Shape;763;p59"/>
          <p:cNvSpPr txBox="1"/>
          <p:nvPr/>
        </p:nvSpPr>
        <p:spPr>
          <a:xfrm>
            <a:off x="786384" y="1170432"/>
            <a:ext cx="3849600" cy="3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02124"/>
                </a:solidFill>
                <a:latin typeface="Lato"/>
                <a:ea typeface="Lato"/>
                <a:cs typeface="Lato"/>
                <a:sym typeface="Lato"/>
              </a:rPr>
              <a:t>5.  	</a:t>
            </a:r>
            <a:r>
              <a:rPr lang="en" sz="1800">
                <a:solidFill>
                  <a:srgbClr val="242424"/>
                </a:solidFill>
                <a:latin typeface="Lato"/>
                <a:ea typeface="Lato"/>
                <a:cs typeface="Lato"/>
                <a:sym typeface="Lato"/>
              </a:rPr>
              <a:t>Random Forest</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Trains multiple decision trees in parallel and decides final class by majority vote</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A bagging technique to decrease variance and control over-fitting</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0.70 | ROC AUC: 0.76 | Log Loss: 0.43</a:t>
            </a:r>
            <a:endParaRPr>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Improvement over a single decision tree as it uses bagging</a:t>
            </a:r>
            <a:endParaRPr sz="1300">
              <a:solidFill>
                <a:srgbClr val="212121"/>
              </a:solidFill>
              <a:latin typeface="Lato"/>
              <a:ea typeface="Lato"/>
              <a:cs typeface="Lato"/>
              <a:sym typeface="Lato"/>
            </a:endParaRPr>
          </a:p>
        </p:txBody>
      </p:sp>
      <p:sp>
        <p:nvSpPr>
          <p:cNvPr id="764" name="Google Shape;764;p59"/>
          <p:cNvSpPr txBox="1"/>
          <p:nvPr/>
        </p:nvSpPr>
        <p:spPr>
          <a:xfrm>
            <a:off x="4645152" y="1170432"/>
            <a:ext cx="3849600" cy="3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424"/>
                </a:solidFill>
                <a:latin typeface="Lato"/>
                <a:ea typeface="Lato"/>
                <a:cs typeface="Lato"/>
                <a:sym typeface="Lato"/>
              </a:rPr>
              <a:t>6.	XGBoost</a:t>
            </a:r>
            <a:endParaRPr sz="18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Model</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Sequentially creates decision trees and improves on mistakes of previous trees</a:t>
            </a:r>
            <a:endParaRPr sz="1300">
              <a:solidFill>
                <a:srgbClr val="242424"/>
              </a:solidFill>
              <a:latin typeface="Lato"/>
              <a:ea typeface="Lato"/>
              <a:cs typeface="Lato"/>
              <a:sym typeface="Lato"/>
            </a:endParaRPr>
          </a:p>
          <a:p>
            <a:pPr indent="-311150" lvl="0" marL="457200" rtl="0" algn="l">
              <a:lnSpc>
                <a:spcPct val="115000"/>
              </a:lnSpc>
              <a:spcBef>
                <a:spcPts val="0"/>
              </a:spcBef>
              <a:spcAft>
                <a:spcPts val="0"/>
              </a:spcAft>
              <a:buClr>
                <a:srgbClr val="242424"/>
              </a:buClr>
              <a:buSzPts val="1300"/>
              <a:buFont typeface="Lato"/>
              <a:buChar char="-"/>
            </a:pPr>
            <a:r>
              <a:rPr lang="en" sz="1300">
                <a:solidFill>
                  <a:srgbClr val="242424"/>
                </a:solidFill>
                <a:latin typeface="Lato"/>
                <a:ea typeface="Lato"/>
                <a:cs typeface="Lato"/>
                <a:sym typeface="Lato"/>
              </a:rPr>
              <a:t>A boosting technique to reduce bias and improve performance</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0.71 | ROC AUC: 0.77 | Log Loss: 0.43</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Similar performance to random forest</a:t>
            </a:r>
            <a:endParaRPr sz="1300">
              <a:solidFill>
                <a:srgbClr val="212121"/>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Hyperparameter Tuning</a:t>
            </a:r>
            <a:endParaRPr>
              <a:latin typeface="Lato"/>
              <a:ea typeface="Lato"/>
              <a:cs typeface="Lato"/>
              <a:sym typeface="Lato"/>
            </a:endParaRPr>
          </a:p>
        </p:txBody>
      </p:sp>
      <p:sp>
        <p:nvSpPr>
          <p:cNvPr id="770" name="Google Shape;770;p60"/>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71" name="Google Shape;771;p60"/>
          <p:cNvSpPr txBox="1"/>
          <p:nvPr/>
        </p:nvSpPr>
        <p:spPr>
          <a:xfrm>
            <a:off x="720000" y="1262225"/>
            <a:ext cx="7515900" cy="3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242424"/>
                </a:solidFill>
                <a:latin typeface="Lato"/>
                <a:ea typeface="Lato"/>
                <a:cs typeface="Lato"/>
                <a:sym typeface="Lato"/>
              </a:rPr>
              <a:t>Rationale</a:t>
            </a:r>
            <a:endParaRPr b="1" sz="1300" u="sng">
              <a:solidFill>
                <a:srgbClr val="242424"/>
              </a:solidFill>
              <a:latin typeface="Lato"/>
              <a:ea typeface="Lato"/>
              <a:cs typeface="Lato"/>
              <a:sym typeface="Lato"/>
            </a:endParaRPr>
          </a:p>
          <a:p>
            <a:pPr indent="0" lvl="0" marL="0" rtl="0" algn="l">
              <a:spcBef>
                <a:spcPts val="0"/>
              </a:spcBef>
              <a:spcAft>
                <a:spcPts val="0"/>
              </a:spcAft>
              <a:buNone/>
            </a:pPr>
            <a:r>
              <a:t/>
            </a:r>
            <a:endParaRPr b="1" sz="1800" u="sng">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Tree-based methods worked better than linear models and margin-based classifiers</a:t>
            </a:r>
            <a:endParaRPr>
              <a:solidFill>
                <a:srgbClr val="242424"/>
              </a:solidFill>
              <a:latin typeface="Lato"/>
              <a:ea typeface="Lato"/>
              <a:cs typeface="Lato"/>
              <a:sym typeface="Lato"/>
            </a:endParaRPr>
          </a:p>
          <a:p>
            <a:pPr indent="0" lvl="0" marL="45720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Concluded that the 2 best models were XGBoost (F1 score: </a:t>
            </a:r>
            <a:r>
              <a:rPr lang="en" sz="1300">
                <a:solidFill>
                  <a:srgbClr val="212121"/>
                </a:solidFill>
                <a:latin typeface="Lato"/>
                <a:ea typeface="Lato"/>
                <a:cs typeface="Lato"/>
                <a:sym typeface="Lato"/>
              </a:rPr>
              <a:t>0.71, AUC_ROC: 0.77</a:t>
            </a:r>
            <a:r>
              <a:rPr lang="en">
                <a:solidFill>
                  <a:srgbClr val="242424"/>
                </a:solidFill>
                <a:latin typeface="Lato"/>
                <a:ea typeface="Lato"/>
                <a:cs typeface="Lato"/>
                <a:sym typeface="Lato"/>
              </a:rPr>
              <a:t>), RandomForest (F1 score: </a:t>
            </a:r>
            <a:r>
              <a:rPr lang="en" sz="1300">
                <a:solidFill>
                  <a:srgbClr val="212121"/>
                </a:solidFill>
                <a:latin typeface="Lato"/>
                <a:ea typeface="Lato"/>
                <a:cs typeface="Lato"/>
                <a:sym typeface="Lato"/>
              </a:rPr>
              <a:t>0.70, AUC_ROC: 0.76</a:t>
            </a:r>
            <a:r>
              <a:rPr lang="en">
                <a:solidFill>
                  <a:srgbClr val="242424"/>
                </a:solidFill>
                <a:latin typeface="Lato"/>
                <a:ea typeface="Lato"/>
                <a:cs typeface="Lato"/>
                <a:sym typeface="Lato"/>
              </a:rPr>
              <a:t>)</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Improvement in the performance of the model using hyperparameter tuning, searching for the parameters using Halving GridSearch</a:t>
            </a:r>
            <a:endParaRPr>
              <a:solidFill>
                <a:srgbClr val="242424"/>
              </a:solidFill>
              <a:latin typeface="Lato"/>
              <a:ea typeface="Lato"/>
              <a:cs typeface="Lato"/>
              <a:sym typeface="Lato"/>
            </a:endParaRPr>
          </a:p>
          <a:p>
            <a:pPr indent="0" lvl="0" marL="45720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First set the gridsearch to a large range and then narrowed the range down via trial and error</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Hyperparameter Tuning</a:t>
            </a:r>
            <a:endParaRPr>
              <a:latin typeface="Lato"/>
              <a:ea typeface="Lato"/>
              <a:cs typeface="Lato"/>
              <a:sym typeface="Lato"/>
            </a:endParaRPr>
          </a:p>
        </p:txBody>
      </p:sp>
      <p:sp>
        <p:nvSpPr>
          <p:cNvPr id="777" name="Google Shape;777;p61"/>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78" name="Google Shape;778;p61"/>
          <p:cNvSpPr txBox="1"/>
          <p:nvPr/>
        </p:nvSpPr>
        <p:spPr>
          <a:xfrm>
            <a:off x="720000" y="1262225"/>
            <a:ext cx="7515900" cy="3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242424"/>
                </a:solidFill>
                <a:latin typeface="Lato"/>
                <a:ea typeface="Lato"/>
                <a:cs typeface="Lato"/>
                <a:sym typeface="Lato"/>
              </a:rPr>
              <a:t>Outcome</a:t>
            </a:r>
            <a:endParaRPr b="1" sz="1300" u="sng">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sp>
        <p:nvSpPr>
          <p:cNvPr id="779" name="Google Shape;779;p61"/>
          <p:cNvSpPr txBox="1"/>
          <p:nvPr/>
        </p:nvSpPr>
        <p:spPr>
          <a:xfrm>
            <a:off x="4622450" y="1560425"/>
            <a:ext cx="3368100" cy="31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XGBoost</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0.71 | ROC AUC: 0.77 | Log Loss: 0.43</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Slight improvement in ROC-AUC, but F1 score and Log loss remains the same</a:t>
            </a:r>
            <a:endParaRPr sz="1300">
              <a:solidFill>
                <a:srgbClr val="212121"/>
              </a:solidFill>
              <a:latin typeface="Lato"/>
              <a:ea typeface="Lato"/>
              <a:cs typeface="Lato"/>
              <a:sym typeface="Lato"/>
            </a:endParaRPr>
          </a:p>
        </p:txBody>
      </p:sp>
      <p:sp>
        <p:nvSpPr>
          <p:cNvPr id="780" name="Google Shape;780;p61"/>
          <p:cNvSpPr txBox="1"/>
          <p:nvPr/>
        </p:nvSpPr>
        <p:spPr>
          <a:xfrm>
            <a:off x="702875" y="1560425"/>
            <a:ext cx="3849600" cy="36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Random Forest </a:t>
            </a:r>
            <a:endParaRPr sz="1300">
              <a:solidFill>
                <a:srgbClr val="242424"/>
              </a:solidFill>
              <a:latin typeface="Lato"/>
              <a:ea typeface="Lato"/>
              <a:cs typeface="Lato"/>
              <a:sym typeface="Lato"/>
            </a:endParaRPr>
          </a:p>
          <a:p>
            <a:pPr indent="0" lvl="0" marL="0" rtl="0" algn="l">
              <a:lnSpc>
                <a:spcPct val="115000"/>
              </a:lnSpc>
              <a:spcBef>
                <a:spcPts val="1000"/>
              </a:spcBef>
              <a:spcAft>
                <a:spcPts val="0"/>
              </a:spcAft>
              <a:buNone/>
            </a:pPr>
            <a:r>
              <a:rPr b="1" lang="en" sz="1300" u="sng">
                <a:solidFill>
                  <a:srgbClr val="242424"/>
                </a:solidFill>
                <a:latin typeface="Lato"/>
                <a:ea typeface="Lato"/>
                <a:cs typeface="Lato"/>
                <a:sym typeface="Lato"/>
              </a:rPr>
              <a:t>Evaluation</a:t>
            </a:r>
            <a:endParaRPr sz="13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F1 score: 0.71 | ROC AUC: 0.77 | Log Loss: </a:t>
            </a:r>
            <a:endParaRPr sz="1300">
              <a:solidFill>
                <a:srgbClr val="212121"/>
              </a:solidFill>
              <a:latin typeface="Lato"/>
              <a:ea typeface="Lato"/>
              <a:cs typeface="Lato"/>
              <a:sym typeface="Lato"/>
            </a:endParaRPr>
          </a:p>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0.43</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Slight Improvement in F1 score and ROC-AUC, but log loss remains the same</a:t>
            </a:r>
            <a:endParaRPr sz="13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212121"/>
              </a:solidFill>
              <a:latin typeface="Lato"/>
              <a:ea typeface="Lato"/>
              <a:cs typeface="Lato"/>
              <a:sym typeface="Lato"/>
            </a:endParaRPr>
          </a:p>
        </p:txBody>
      </p:sp>
      <p:sp>
        <p:nvSpPr>
          <p:cNvPr id="781" name="Google Shape;781;p61"/>
          <p:cNvSpPr txBox="1"/>
          <p:nvPr/>
        </p:nvSpPr>
        <p:spPr>
          <a:xfrm>
            <a:off x="2827800" y="3658325"/>
            <a:ext cx="3300300" cy="80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212121"/>
                </a:solidFill>
                <a:latin typeface="Lato"/>
                <a:ea typeface="Lato"/>
                <a:cs typeface="Lato"/>
                <a:sym typeface="Lato"/>
              </a:rPr>
              <a:t>Limitations for Hyperparameter Tuning: </a:t>
            </a:r>
            <a:endParaRPr sz="1300">
              <a:solidFill>
                <a:srgbClr val="212121"/>
              </a:solidFill>
              <a:latin typeface="Lato"/>
              <a:ea typeface="Lato"/>
              <a:cs typeface="Lato"/>
              <a:sym typeface="Lato"/>
            </a:endParaRPr>
          </a:p>
          <a:p>
            <a:pPr indent="-311150" lvl="0" marL="457200" rtl="0" algn="l">
              <a:lnSpc>
                <a:spcPct val="115000"/>
              </a:lnSpc>
              <a:spcBef>
                <a:spcPts val="0"/>
              </a:spcBef>
              <a:spcAft>
                <a:spcPts val="0"/>
              </a:spcAft>
              <a:buClr>
                <a:srgbClr val="212121"/>
              </a:buClr>
              <a:buSzPts val="1300"/>
              <a:buFont typeface="Lato"/>
              <a:buChar char="-"/>
            </a:pPr>
            <a:r>
              <a:rPr lang="en" sz="1300">
                <a:solidFill>
                  <a:srgbClr val="212121"/>
                </a:solidFill>
                <a:latin typeface="Lato"/>
                <a:ea typeface="Lato"/>
                <a:cs typeface="Lato"/>
                <a:sym typeface="Lato"/>
              </a:rPr>
              <a:t>Param grid used may not be large enough during GridSearch</a:t>
            </a:r>
            <a:endParaRPr sz="1200">
              <a:solidFill>
                <a:schemeClr val="dk1"/>
              </a:solidFill>
              <a:latin typeface="Barlow Medium"/>
              <a:ea typeface="Barlow Medium"/>
              <a:cs typeface="Barlow Medium"/>
              <a:sym typeface="Barlow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Recursive Feature Selection</a:t>
            </a:r>
            <a:endParaRPr>
              <a:latin typeface="Lato"/>
              <a:ea typeface="Lato"/>
              <a:cs typeface="Lato"/>
              <a:sym typeface="Lato"/>
            </a:endParaRPr>
          </a:p>
        </p:txBody>
      </p:sp>
      <p:sp>
        <p:nvSpPr>
          <p:cNvPr id="787" name="Google Shape;787;p62"/>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88" name="Google Shape;788;p62"/>
          <p:cNvSpPr txBox="1"/>
          <p:nvPr/>
        </p:nvSpPr>
        <p:spPr>
          <a:xfrm>
            <a:off x="720000" y="1262225"/>
            <a:ext cx="7515900" cy="3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242424"/>
                </a:solidFill>
                <a:latin typeface="Lato"/>
                <a:ea typeface="Lato"/>
                <a:cs typeface="Lato"/>
                <a:sym typeface="Lato"/>
              </a:rPr>
              <a:t>Rationale</a:t>
            </a:r>
            <a:endParaRPr b="1" sz="1300" u="sng">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To find out if we can improve model performance through the dropping of less important features for each </a:t>
            </a:r>
            <a:r>
              <a:rPr lang="en">
                <a:solidFill>
                  <a:srgbClr val="242424"/>
                </a:solidFill>
                <a:latin typeface="Lato"/>
                <a:ea typeface="Lato"/>
                <a:cs typeface="Lato"/>
                <a:sym typeface="Lato"/>
              </a:rPr>
              <a:t>individual</a:t>
            </a:r>
            <a:r>
              <a:rPr lang="en">
                <a:solidFill>
                  <a:srgbClr val="242424"/>
                </a:solidFill>
                <a:latin typeface="Lato"/>
                <a:ea typeface="Lato"/>
                <a:cs typeface="Lato"/>
                <a:sym typeface="Lato"/>
              </a:rPr>
              <a:t> model</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Plotting of </a:t>
            </a:r>
            <a:r>
              <a:rPr lang="en">
                <a:solidFill>
                  <a:srgbClr val="242424"/>
                </a:solidFill>
                <a:latin typeface="Lato"/>
                <a:ea typeface="Lato"/>
                <a:cs typeface="Lato"/>
                <a:sym typeface="Lato"/>
              </a:rPr>
              <a:t>graph with the Number of Features Selected against Score for the model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Function to also output a table which tells us which features are selected based on the importance value they are assigned</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317500" lvl="0" marL="457200" rtl="0" algn="l">
              <a:spcBef>
                <a:spcPts val="0"/>
              </a:spcBef>
              <a:spcAft>
                <a:spcPts val="0"/>
              </a:spcAft>
              <a:buClr>
                <a:srgbClr val="242424"/>
              </a:buClr>
              <a:buSzPts val="1400"/>
              <a:buFont typeface="Lato"/>
              <a:buChar char="-"/>
            </a:pPr>
            <a:r>
              <a:rPr lang="en">
                <a:solidFill>
                  <a:srgbClr val="242424"/>
                </a:solidFill>
                <a:latin typeface="Lato"/>
                <a:ea typeface="Lato"/>
                <a:cs typeface="Lato"/>
                <a:sym typeface="Lato"/>
              </a:rPr>
              <a:t>Outputs a model with selected features that are deemed important for that particular model</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Recursive Feature Selection</a:t>
            </a:r>
            <a:endParaRPr>
              <a:latin typeface="Lato"/>
              <a:ea typeface="Lato"/>
              <a:cs typeface="Lato"/>
              <a:sym typeface="Lato"/>
            </a:endParaRPr>
          </a:p>
        </p:txBody>
      </p:sp>
      <p:sp>
        <p:nvSpPr>
          <p:cNvPr id="794" name="Google Shape;794;p63"/>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795" name="Google Shape;795;p63"/>
          <p:cNvSpPr txBox="1"/>
          <p:nvPr/>
        </p:nvSpPr>
        <p:spPr>
          <a:xfrm>
            <a:off x="720000" y="1231300"/>
            <a:ext cx="7515900" cy="3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242424"/>
                </a:solidFill>
                <a:latin typeface="Lato"/>
                <a:ea typeface="Lato"/>
                <a:cs typeface="Lato"/>
                <a:sym typeface="Lato"/>
              </a:rPr>
              <a:t>Outcome for RandomForest</a:t>
            </a:r>
            <a:endParaRPr b="1" sz="1300" u="sng">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pic>
        <p:nvPicPr>
          <p:cNvPr id="796" name="Google Shape;796;p63"/>
          <p:cNvPicPr preferRelativeResize="0"/>
          <p:nvPr/>
        </p:nvPicPr>
        <p:blipFill>
          <a:blip r:embed="rId3">
            <a:alphaModFix/>
          </a:blip>
          <a:stretch>
            <a:fillRect/>
          </a:stretch>
        </p:blipFill>
        <p:spPr>
          <a:xfrm>
            <a:off x="4424925" y="1231300"/>
            <a:ext cx="2656463" cy="1927824"/>
          </a:xfrm>
          <a:prstGeom prst="rect">
            <a:avLst/>
          </a:prstGeom>
          <a:noFill/>
          <a:ln>
            <a:noFill/>
          </a:ln>
        </p:spPr>
      </p:pic>
      <p:pic>
        <p:nvPicPr>
          <p:cNvPr id="797" name="Google Shape;797;p63"/>
          <p:cNvPicPr preferRelativeResize="0"/>
          <p:nvPr/>
        </p:nvPicPr>
        <p:blipFill>
          <a:blip r:embed="rId4">
            <a:alphaModFix/>
          </a:blip>
          <a:stretch>
            <a:fillRect/>
          </a:stretch>
        </p:blipFill>
        <p:spPr>
          <a:xfrm>
            <a:off x="4185537" y="3278224"/>
            <a:ext cx="3135250" cy="1494525"/>
          </a:xfrm>
          <a:prstGeom prst="rect">
            <a:avLst/>
          </a:prstGeom>
          <a:noFill/>
          <a:ln>
            <a:noFill/>
          </a:ln>
        </p:spPr>
      </p:pic>
      <p:sp>
        <p:nvSpPr>
          <p:cNvPr id="798" name="Google Shape;798;p63"/>
          <p:cNvSpPr txBox="1"/>
          <p:nvPr/>
        </p:nvSpPr>
        <p:spPr>
          <a:xfrm>
            <a:off x="720000" y="1751925"/>
            <a:ext cx="2280900" cy="2728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91919"/>
              </a:buClr>
              <a:buSzPts val="1200"/>
              <a:buFont typeface="Barlow Medium"/>
              <a:buChar char="-"/>
            </a:pPr>
            <a:r>
              <a:rPr lang="en" sz="1200">
                <a:solidFill>
                  <a:srgbClr val="191919"/>
                </a:solidFill>
                <a:latin typeface="Barlow Medium"/>
                <a:ea typeface="Barlow Medium"/>
                <a:cs typeface="Barlow Medium"/>
                <a:sym typeface="Barlow Medium"/>
              </a:rPr>
              <a:t>Score: 0.755</a:t>
            </a:r>
            <a:endParaRPr sz="1200">
              <a:solidFill>
                <a:srgbClr val="191919"/>
              </a:solidFill>
              <a:latin typeface="Barlow Medium"/>
              <a:ea typeface="Barlow Medium"/>
              <a:cs typeface="Barlow Medium"/>
              <a:sym typeface="Barlow Medium"/>
            </a:endParaRPr>
          </a:p>
          <a:p>
            <a:pPr indent="0" lvl="0" marL="457200" rtl="0" algn="l">
              <a:spcBef>
                <a:spcPts val="0"/>
              </a:spcBef>
              <a:spcAft>
                <a:spcPts val="0"/>
              </a:spcAft>
              <a:buNone/>
            </a:pPr>
            <a:r>
              <a:t/>
            </a:r>
            <a:endParaRPr sz="1200">
              <a:solidFill>
                <a:srgbClr val="191919"/>
              </a:solidFill>
              <a:latin typeface="Barlow Medium"/>
              <a:ea typeface="Barlow Medium"/>
              <a:cs typeface="Barlow Medium"/>
              <a:sym typeface="Barlow Medium"/>
            </a:endParaRPr>
          </a:p>
          <a:p>
            <a:pPr indent="-304800" lvl="0" marL="457200" rtl="0" algn="l">
              <a:spcBef>
                <a:spcPts val="0"/>
              </a:spcBef>
              <a:spcAft>
                <a:spcPts val="0"/>
              </a:spcAft>
              <a:buClr>
                <a:srgbClr val="191919"/>
              </a:buClr>
              <a:buSzPts val="1200"/>
              <a:buFont typeface="Barlow Medium"/>
              <a:buChar char="-"/>
            </a:pPr>
            <a:r>
              <a:rPr lang="en" sz="1200">
                <a:solidFill>
                  <a:srgbClr val="191919"/>
                </a:solidFill>
                <a:latin typeface="Barlow Medium"/>
                <a:ea typeface="Barlow Medium"/>
                <a:cs typeface="Barlow Medium"/>
                <a:sym typeface="Barlow Medium"/>
              </a:rPr>
              <a:t>All the features were selected for Random Forest </a:t>
            </a:r>
            <a:endParaRPr sz="1200">
              <a:solidFill>
                <a:srgbClr val="191919"/>
              </a:solidFill>
              <a:latin typeface="Barlow Medium"/>
              <a:ea typeface="Barlow Medium"/>
              <a:cs typeface="Barlow Medium"/>
              <a:sym typeface="Barlow Medium"/>
            </a:endParaRPr>
          </a:p>
          <a:p>
            <a:pPr indent="0" lvl="0" marL="0" rtl="0" algn="l">
              <a:spcBef>
                <a:spcPts val="0"/>
              </a:spcBef>
              <a:spcAft>
                <a:spcPts val="0"/>
              </a:spcAft>
              <a:buNone/>
            </a:pPr>
            <a:r>
              <a:t/>
            </a:r>
            <a:endParaRPr sz="1200">
              <a:solidFill>
                <a:srgbClr val="191919"/>
              </a:solidFill>
              <a:latin typeface="Barlow Medium"/>
              <a:ea typeface="Barlow Medium"/>
              <a:cs typeface="Barlow Medium"/>
              <a:sym typeface="Barlow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Recursive Feature Selection</a:t>
            </a:r>
            <a:endParaRPr>
              <a:latin typeface="Lato"/>
              <a:ea typeface="Lato"/>
              <a:cs typeface="Lato"/>
              <a:sym typeface="Lato"/>
            </a:endParaRPr>
          </a:p>
        </p:txBody>
      </p:sp>
      <p:sp>
        <p:nvSpPr>
          <p:cNvPr id="804" name="Google Shape;804;p64"/>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805" name="Google Shape;805;p64"/>
          <p:cNvSpPr txBox="1"/>
          <p:nvPr/>
        </p:nvSpPr>
        <p:spPr>
          <a:xfrm>
            <a:off x="720000" y="1231300"/>
            <a:ext cx="7515900" cy="3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rgbClr val="242424"/>
                </a:solidFill>
                <a:latin typeface="Lato"/>
                <a:ea typeface="Lato"/>
                <a:cs typeface="Lato"/>
                <a:sym typeface="Lato"/>
              </a:rPr>
              <a:t>Outcome for XGBoost</a:t>
            </a:r>
            <a:endParaRPr b="1" sz="1300" u="sng">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a:p>
            <a:pPr indent="0" lvl="0" marL="0" rtl="0" algn="l">
              <a:spcBef>
                <a:spcPts val="0"/>
              </a:spcBef>
              <a:spcAft>
                <a:spcPts val="0"/>
              </a:spcAft>
              <a:buNone/>
            </a:pPr>
            <a:r>
              <a:t/>
            </a:r>
            <a:endParaRPr>
              <a:solidFill>
                <a:srgbClr val="242424"/>
              </a:solidFill>
              <a:latin typeface="Lato"/>
              <a:ea typeface="Lato"/>
              <a:cs typeface="Lato"/>
              <a:sym typeface="Lato"/>
            </a:endParaRPr>
          </a:p>
        </p:txBody>
      </p:sp>
      <p:pic>
        <p:nvPicPr>
          <p:cNvPr id="806" name="Google Shape;806;p64"/>
          <p:cNvPicPr preferRelativeResize="0"/>
          <p:nvPr/>
        </p:nvPicPr>
        <p:blipFill>
          <a:blip r:embed="rId3">
            <a:alphaModFix/>
          </a:blip>
          <a:stretch>
            <a:fillRect/>
          </a:stretch>
        </p:blipFill>
        <p:spPr>
          <a:xfrm>
            <a:off x="4424925" y="1231300"/>
            <a:ext cx="3356520" cy="1927825"/>
          </a:xfrm>
          <a:prstGeom prst="rect">
            <a:avLst/>
          </a:prstGeom>
          <a:noFill/>
          <a:ln>
            <a:noFill/>
          </a:ln>
        </p:spPr>
      </p:pic>
      <p:pic>
        <p:nvPicPr>
          <p:cNvPr id="807" name="Google Shape;807;p64"/>
          <p:cNvPicPr preferRelativeResize="0"/>
          <p:nvPr/>
        </p:nvPicPr>
        <p:blipFill>
          <a:blip r:embed="rId4">
            <a:alphaModFix/>
          </a:blip>
          <a:stretch>
            <a:fillRect/>
          </a:stretch>
        </p:blipFill>
        <p:spPr>
          <a:xfrm>
            <a:off x="3782375" y="3338075"/>
            <a:ext cx="4641625" cy="1346150"/>
          </a:xfrm>
          <a:prstGeom prst="rect">
            <a:avLst/>
          </a:prstGeom>
          <a:noFill/>
          <a:ln>
            <a:noFill/>
          </a:ln>
        </p:spPr>
      </p:pic>
      <p:sp>
        <p:nvSpPr>
          <p:cNvPr id="808" name="Google Shape;808;p64"/>
          <p:cNvSpPr txBox="1"/>
          <p:nvPr/>
        </p:nvSpPr>
        <p:spPr>
          <a:xfrm>
            <a:off x="720000" y="1751925"/>
            <a:ext cx="2280900" cy="307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191919"/>
              </a:buClr>
              <a:buSzPts val="1200"/>
              <a:buFont typeface="Barlow Medium"/>
              <a:buChar char="-"/>
            </a:pPr>
            <a:r>
              <a:rPr lang="en" sz="1200">
                <a:solidFill>
                  <a:srgbClr val="191919"/>
                </a:solidFill>
                <a:latin typeface="Barlow Medium"/>
                <a:ea typeface="Barlow Medium"/>
                <a:cs typeface="Barlow Medium"/>
                <a:sym typeface="Barlow Medium"/>
              </a:rPr>
              <a:t>Score: 0.754</a:t>
            </a:r>
            <a:endParaRPr sz="1200">
              <a:solidFill>
                <a:srgbClr val="191919"/>
              </a:solidFill>
              <a:latin typeface="Barlow Medium"/>
              <a:ea typeface="Barlow Medium"/>
              <a:cs typeface="Barlow Medium"/>
              <a:sym typeface="Barlow Medium"/>
            </a:endParaRPr>
          </a:p>
          <a:p>
            <a:pPr indent="0" lvl="0" marL="457200" rtl="0" algn="l">
              <a:spcBef>
                <a:spcPts val="0"/>
              </a:spcBef>
              <a:spcAft>
                <a:spcPts val="0"/>
              </a:spcAft>
              <a:buNone/>
            </a:pPr>
            <a:r>
              <a:t/>
            </a:r>
            <a:endParaRPr sz="1200">
              <a:solidFill>
                <a:srgbClr val="191919"/>
              </a:solidFill>
              <a:latin typeface="Barlow Medium"/>
              <a:ea typeface="Barlow Medium"/>
              <a:cs typeface="Barlow Medium"/>
              <a:sym typeface="Barlow Medium"/>
            </a:endParaRPr>
          </a:p>
          <a:p>
            <a:pPr indent="-304800" lvl="0" marL="457200" rtl="0" algn="l">
              <a:spcBef>
                <a:spcPts val="0"/>
              </a:spcBef>
              <a:spcAft>
                <a:spcPts val="0"/>
              </a:spcAft>
              <a:buClr>
                <a:srgbClr val="191919"/>
              </a:buClr>
              <a:buSzPts val="1200"/>
              <a:buFont typeface="Barlow Medium"/>
              <a:buChar char="-"/>
            </a:pPr>
            <a:r>
              <a:rPr lang="en" sz="1200">
                <a:solidFill>
                  <a:srgbClr val="191919"/>
                </a:solidFill>
                <a:latin typeface="Barlow Medium"/>
                <a:ea typeface="Barlow Medium"/>
                <a:cs typeface="Barlow Medium"/>
                <a:sym typeface="Barlow Medium"/>
              </a:rPr>
              <a:t>3 of the features were not selected for XGBoost after the function detected a drop or no change in the model performance</a:t>
            </a:r>
            <a:endParaRPr sz="1200">
              <a:solidFill>
                <a:srgbClr val="191919"/>
              </a:solidFill>
              <a:latin typeface="Barlow Medium"/>
              <a:ea typeface="Barlow Medium"/>
              <a:cs typeface="Barlow Medium"/>
              <a:sym typeface="Barlow Medium"/>
            </a:endParaRPr>
          </a:p>
          <a:p>
            <a:pPr indent="0" lvl="0" marL="457200" rtl="0" algn="l">
              <a:spcBef>
                <a:spcPts val="0"/>
              </a:spcBef>
              <a:spcAft>
                <a:spcPts val="0"/>
              </a:spcAft>
              <a:buNone/>
            </a:pPr>
            <a:r>
              <a:t/>
            </a:r>
            <a:endParaRPr sz="1200">
              <a:solidFill>
                <a:srgbClr val="191919"/>
              </a:solidFill>
              <a:latin typeface="Barlow Medium"/>
              <a:ea typeface="Barlow Medium"/>
              <a:cs typeface="Barlow Medium"/>
              <a:sym typeface="Barlow Medium"/>
            </a:endParaRPr>
          </a:p>
          <a:p>
            <a:pPr indent="-304800" lvl="0" marL="457200" rtl="0" algn="l">
              <a:spcBef>
                <a:spcPts val="0"/>
              </a:spcBef>
              <a:spcAft>
                <a:spcPts val="0"/>
              </a:spcAft>
              <a:buClr>
                <a:srgbClr val="191919"/>
              </a:buClr>
              <a:buSzPts val="1200"/>
              <a:buFont typeface="Barlow Medium"/>
              <a:buChar char="-"/>
            </a:pPr>
            <a:r>
              <a:rPr lang="en" sz="1200">
                <a:solidFill>
                  <a:srgbClr val="191919"/>
                </a:solidFill>
                <a:latin typeface="Barlow Medium"/>
                <a:ea typeface="Barlow Medium"/>
                <a:cs typeface="Barlow Medium"/>
                <a:sym typeface="Barlow Medium"/>
              </a:rPr>
              <a:t>Could be due to the fact that the 3 excluded features did not </a:t>
            </a:r>
            <a:r>
              <a:rPr lang="en" sz="1200">
                <a:solidFill>
                  <a:srgbClr val="191919"/>
                </a:solidFill>
                <a:latin typeface="Barlow Medium"/>
                <a:ea typeface="Barlow Medium"/>
                <a:cs typeface="Barlow Medium"/>
                <a:sym typeface="Barlow Medium"/>
              </a:rPr>
              <a:t>provide</a:t>
            </a:r>
            <a:r>
              <a:rPr lang="en" sz="1200">
                <a:solidFill>
                  <a:srgbClr val="191919"/>
                </a:solidFill>
                <a:latin typeface="Barlow Medium"/>
                <a:ea typeface="Barlow Medium"/>
                <a:cs typeface="Barlow Medium"/>
                <a:sym typeface="Barlow Medium"/>
              </a:rPr>
              <a:t> any additional information gain and considered as noise in the data</a:t>
            </a:r>
            <a:endParaRPr sz="1200">
              <a:solidFill>
                <a:srgbClr val="191919"/>
              </a:solidFill>
              <a:latin typeface="Barlow Medium"/>
              <a:ea typeface="Barlow Medium"/>
              <a:cs typeface="Barlow Medium"/>
              <a:sym typeface="Barlow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Overview of datasets</a:t>
            </a:r>
            <a:endParaRPr>
              <a:latin typeface="Lato"/>
              <a:ea typeface="Lato"/>
              <a:cs typeface="Lato"/>
              <a:sym typeface="Lato"/>
            </a:endParaRPr>
          </a:p>
        </p:txBody>
      </p:sp>
      <p:sp>
        <p:nvSpPr>
          <p:cNvPr id="443" name="Google Shape;443;p29"/>
          <p:cNvSpPr txBox="1"/>
          <p:nvPr/>
        </p:nvSpPr>
        <p:spPr>
          <a:xfrm>
            <a:off x="2632775" y="2587013"/>
            <a:ext cx="16416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train.csv</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test.csv</a:t>
            </a:r>
            <a:endParaRPr sz="1600">
              <a:solidFill>
                <a:srgbClr val="242424"/>
              </a:solidFill>
              <a:latin typeface="Barlow"/>
              <a:ea typeface="Barlow"/>
              <a:cs typeface="Barlow"/>
              <a:sym typeface="Barlow"/>
            </a:endParaRPr>
          </a:p>
        </p:txBody>
      </p:sp>
      <p:sp>
        <p:nvSpPr>
          <p:cNvPr id="444" name="Google Shape;444;p29"/>
          <p:cNvSpPr txBox="1"/>
          <p:nvPr/>
        </p:nvSpPr>
        <p:spPr>
          <a:xfrm>
            <a:off x="2604275" y="1633138"/>
            <a:ext cx="169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42424"/>
                </a:solidFill>
                <a:latin typeface="Barlow"/>
                <a:ea typeface="Barlow"/>
                <a:cs typeface="Barlow"/>
                <a:sym typeface="Barlow"/>
              </a:rPr>
              <a:t>Kaggle</a:t>
            </a:r>
            <a:endParaRPr b="1" sz="1800">
              <a:solidFill>
                <a:srgbClr val="242424"/>
              </a:solidFill>
              <a:latin typeface="Barlow"/>
              <a:ea typeface="Barlow"/>
              <a:cs typeface="Barlow"/>
              <a:sym typeface="Barlow"/>
            </a:endParaRPr>
          </a:p>
        </p:txBody>
      </p:sp>
      <p:sp>
        <p:nvSpPr>
          <p:cNvPr id="445" name="Google Shape;445;p29"/>
          <p:cNvSpPr txBox="1"/>
          <p:nvPr/>
        </p:nvSpPr>
        <p:spPr>
          <a:xfrm>
            <a:off x="2632775" y="1959588"/>
            <a:ext cx="16416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222222"/>
                </a:solidFill>
              </a:rPr>
              <a:t>(Data Science Competition Platform)</a:t>
            </a:r>
            <a:endParaRPr sz="1300"/>
          </a:p>
          <a:p>
            <a:pPr indent="0" lvl="0" marL="0" rtl="0" algn="ctr">
              <a:spcBef>
                <a:spcPts val="0"/>
              </a:spcBef>
              <a:spcAft>
                <a:spcPts val="0"/>
              </a:spcAft>
              <a:buNone/>
            </a:pPr>
            <a:r>
              <a:t/>
            </a:r>
            <a:endParaRPr sz="1100">
              <a:solidFill>
                <a:srgbClr val="222222"/>
              </a:solidFill>
            </a:endParaRPr>
          </a:p>
        </p:txBody>
      </p:sp>
      <p:sp>
        <p:nvSpPr>
          <p:cNvPr id="446" name="Google Shape;446;p29"/>
          <p:cNvSpPr txBox="1"/>
          <p:nvPr/>
        </p:nvSpPr>
        <p:spPr>
          <a:xfrm>
            <a:off x="4869600" y="2586988"/>
            <a:ext cx="16416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train.tsv</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test.tsv</a:t>
            </a:r>
            <a:endParaRPr sz="1600">
              <a:solidFill>
                <a:srgbClr val="242424"/>
              </a:solidFill>
              <a:latin typeface="Barlow"/>
              <a:ea typeface="Barlow"/>
              <a:cs typeface="Barlow"/>
              <a:sym typeface="Barlow"/>
            </a:endParaRPr>
          </a:p>
          <a:p>
            <a:pPr indent="-330200" lvl="0" marL="457200" rtl="0" algn="l">
              <a:spcBef>
                <a:spcPts val="0"/>
              </a:spcBef>
              <a:spcAft>
                <a:spcPts val="0"/>
              </a:spcAft>
              <a:buClr>
                <a:srgbClr val="242424"/>
              </a:buClr>
              <a:buSzPts val="1600"/>
              <a:buFont typeface="Barlow"/>
              <a:buAutoNum type="arabicPeriod"/>
            </a:pPr>
            <a:r>
              <a:rPr lang="en" sz="1600">
                <a:solidFill>
                  <a:srgbClr val="242424"/>
                </a:solidFill>
                <a:latin typeface="Barlow"/>
                <a:ea typeface="Barlow"/>
                <a:cs typeface="Barlow"/>
                <a:sym typeface="Barlow"/>
              </a:rPr>
              <a:t>dev.tsv</a:t>
            </a:r>
            <a:endParaRPr sz="1600">
              <a:solidFill>
                <a:srgbClr val="242424"/>
              </a:solidFill>
              <a:latin typeface="Barlow"/>
              <a:ea typeface="Barlow"/>
              <a:cs typeface="Barlow"/>
              <a:sym typeface="Barlow"/>
            </a:endParaRPr>
          </a:p>
        </p:txBody>
      </p:sp>
      <p:sp>
        <p:nvSpPr>
          <p:cNvPr id="447" name="Google Shape;447;p29"/>
          <p:cNvSpPr txBox="1"/>
          <p:nvPr/>
        </p:nvSpPr>
        <p:spPr>
          <a:xfrm>
            <a:off x="4841100" y="1633113"/>
            <a:ext cx="1698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42424"/>
                </a:solidFill>
                <a:latin typeface="Barlow"/>
                <a:ea typeface="Barlow"/>
                <a:cs typeface="Barlow"/>
                <a:sym typeface="Barlow"/>
              </a:rPr>
              <a:t>GLUE</a:t>
            </a:r>
            <a:endParaRPr b="1" sz="1800">
              <a:solidFill>
                <a:srgbClr val="242424"/>
              </a:solidFill>
              <a:latin typeface="Barlow"/>
              <a:ea typeface="Barlow"/>
              <a:cs typeface="Barlow"/>
              <a:sym typeface="Barlow"/>
            </a:endParaRPr>
          </a:p>
        </p:txBody>
      </p:sp>
      <p:sp>
        <p:nvSpPr>
          <p:cNvPr id="448" name="Google Shape;448;p29"/>
          <p:cNvSpPr txBox="1"/>
          <p:nvPr/>
        </p:nvSpPr>
        <p:spPr>
          <a:xfrm>
            <a:off x="4869600" y="1959563"/>
            <a:ext cx="1641600" cy="6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222222"/>
                </a:solidFill>
              </a:rPr>
              <a:t>(General Language Understanding Evaluation)</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Conclusion</a:t>
            </a:r>
            <a:endParaRPr>
              <a:latin typeface="Lato"/>
              <a:ea typeface="Lato"/>
              <a:cs typeface="Lato"/>
              <a:sym typeface="Lato"/>
            </a:endParaRPr>
          </a:p>
        </p:txBody>
      </p:sp>
      <p:sp>
        <p:nvSpPr>
          <p:cNvPr id="814" name="Google Shape;814;p65"/>
          <p:cNvSpPr txBox="1"/>
          <p:nvPr/>
        </p:nvSpPr>
        <p:spPr>
          <a:xfrm>
            <a:off x="1420200" y="237165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444746"/>
              </a:solidFill>
              <a:latin typeface="Lato"/>
              <a:ea typeface="Lato"/>
              <a:cs typeface="Lato"/>
              <a:sym typeface="Lato"/>
            </a:endParaRPr>
          </a:p>
        </p:txBody>
      </p:sp>
      <p:sp>
        <p:nvSpPr>
          <p:cNvPr id="815" name="Google Shape;815;p65"/>
          <p:cNvSpPr txBox="1"/>
          <p:nvPr/>
        </p:nvSpPr>
        <p:spPr>
          <a:xfrm>
            <a:off x="1291525" y="1375575"/>
            <a:ext cx="2383500" cy="255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Random Forest </a:t>
            </a:r>
            <a:endParaRPr sz="1800">
              <a:solidFill>
                <a:srgbClr val="2424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F1 score: 0.71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ROC AUC: 0.77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Log Loss: 0.43</a:t>
            </a:r>
            <a:endParaRPr sz="1800">
              <a:solidFill>
                <a:srgbClr val="242424"/>
              </a:solidFill>
              <a:latin typeface="Lato"/>
              <a:ea typeface="Lato"/>
              <a:cs typeface="Lato"/>
              <a:sym typeface="Lato"/>
            </a:endParaRPr>
          </a:p>
        </p:txBody>
      </p:sp>
      <p:sp>
        <p:nvSpPr>
          <p:cNvPr id="816" name="Google Shape;816;p65"/>
          <p:cNvSpPr txBox="1"/>
          <p:nvPr/>
        </p:nvSpPr>
        <p:spPr>
          <a:xfrm>
            <a:off x="4443475" y="1399125"/>
            <a:ext cx="2979600" cy="250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424"/>
                </a:solidFill>
                <a:latin typeface="Lato"/>
                <a:ea typeface="Lato"/>
                <a:cs typeface="Lato"/>
                <a:sym typeface="Lato"/>
              </a:rPr>
              <a:t>XGBoost</a:t>
            </a:r>
            <a:endParaRPr sz="1800">
              <a:solidFill>
                <a:srgbClr val="242424"/>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42424"/>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F1 score: 0.70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ROC AUC: 0.76</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rPr lang="en" sz="1500">
                <a:solidFill>
                  <a:srgbClr val="212121"/>
                </a:solidFill>
                <a:latin typeface="Lato"/>
                <a:ea typeface="Lato"/>
                <a:cs typeface="Lato"/>
                <a:sym typeface="Lato"/>
              </a:rPr>
              <a:t>Log Loss: 0.44</a:t>
            </a:r>
            <a:endParaRPr sz="1500">
              <a:solidFill>
                <a:srgbClr val="212121"/>
              </a:solidFill>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242424"/>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6"/>
          <p:cNvSpPr txBox="1"/>
          <p:nvPr>
            <p:ph type="title"/>
          </p:nvPr>
        </p:nvSpPr>
        <p:spPr>
          <a:xfrm>
            <a:off x="3276300" y="2285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Thank you!</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Overview of datasets</a:t>
            </a:r>
            <a:endParaRPr>
              <a:latin typeface="Lato"/>
              <a:ea typeface="Lato"/>
              <a:cs typeface="Lato"/>
              <a:sym typeface="Lato"/>
            </a:endParaRPr>
          </a:p>
        </p:txBody>
      </p:sp>
      <p:sp>
        <p:nvSpPr>
          <p:cNvPr id="454" name="Google Shape;454;p30"/>
          <p:cNvSpPr txBox="1"/>
          <p:nvPr>
            <p:ph idx="4294967295" type="ctrTitle"/>
          </p:nvPr>
        </p:nvSpPr>
        <p:spPr>
          <a:xfrm>
            <a:off x="1603650" y="1202750"/>
            <a:ext cx="59367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00">
                <a:latin typeface="Lato"/>
                <a:ea typeface="Lato"/>
                <a:cs typeface="Lato"/>
                <a:sym typeface="Lato"/>
              </a:rPr>
              <a:t>df_combined_train = [</a:t>
            </a:r>
            <a:r>
              <a:rPr b="1" lang="en" sz="1900">
                <a:latin typeface="Lato"/>
                <a:ea typeface="Lato"/>
                <a:cs typeface="Lato"/>
                <a:sym typeface="Lato"/>
              </a:rPr>
              <a:t>train.csv</a:t>
            </a:r>
            <a:r>
              <a:rPr lang="en" sz="1900">
                <a:latin typeface="Lato"/>
                <a:ea typeface="Lato"/>
                <a:cs typeface="Lato"/>
                <a:sym typeface="Lato"/>
              </a:rPr>
              <a:t> +</a:t>
            </a:r>
            <a:r>
              <a:rPr b="1" lang="en" sz="1900">
                <a:latin typeface="Lato"/>
                <a:ea typeface="Lato"/>
                <a:cs typeface="Lato"/>
                <a:sym typeface="Lato"/>
              </a:rPr>
              <a:t> train.tsv</a:t>
            </a:r>
            <a:r>
              <a:rPr lang="en" sz="1900">
                <a:latin typeface="Lato"/>
                <a:ea typeface="Lato"/>
                <a:cs typeface="Lato"/>
                <a:sym typeface="Lato"/>
              </a:rPr>
              <a:t> +</a:t>
            </a:r>
            <a:r>
              <a:rPr b="1" lang="en" sz="1900">
                <a:latin typeface="Lato"/>
                <a:ea typeface="Lato"/>
                <a:cs typeface="Lato"/>
                <a:sym typeface="Lato"/>
              </a:rPr>
              <a:t> dev.tsv]</a:t>
            </a:r>
            <a:endParaRPr b="1" sz="1900">
              <a:latin typeface="Lato"/>
              <a:ea typeface="Lato"/>
              <a:cs typeface="Lato"/>
              <a:sym typeface="Lato"/>
            </a:endParaRPr>
          </a:p>
        </p:txBody>
      </p:sp>
      <p:sp>
        <p:nvSpPr>
          <p:cNvPr id="455" name="Google Shape;455;p30"/>
          <p:cNvSpPr txBox="1"/>
          <p:nvPr>
            <p:ph idx="4294967295" type="ctrTitle"/>
          </p:nvPr>
        </p:nvSpPr>
        <p:spPr>
          <a:xfrm>
            <a:off x="2938500" y="4202225"/>
            <a:ext cx="32670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00">
                <a:latin typeface="Lato Light"/>
                <a:ea typeface="Lato Light"/>
                <a:cs typeface="Lato Light"/>
                <a:sym typeface="Lato Light"/>
              </a:rPr>
              <a:t>808566 rows</a:t>
            </a:r>
            <a:endParaRPr sz="2000">
              <a:latin typeface="Lato Light"/>
              <a:ea typeface="Lato Light"/>
              <a:cs typeface="Lato Light"/>
              <a:sym typeface="Lato Light"/>
            </a:endParaRPr>
          </a:p>
        </p:txBody>
      </p:sp>
      <p:graphicFrame>
        <p:nvGraphicFramePr>
          <p:cNvPr id="456" name="Google Shape;456;p30"/>
          <p:cNvGraphicFramePr/>
          <p:nvPr/>
        </p:nvGraphicFramePr>
        <p:xfrm>
          <a:off x="952500" y="1807800"/>
          <a:ext cx="3000000" cy="3000000"/>
        </p:xfrm>
        <a:graphic>
          <a:graphicData uri="http://schemas.openxmlformats.org/drawingml/2006/table">
            <a:tbl>
              <a:tblPr>
                <a:noFill/>
                <a:tableStyleId>{DF1812BA-04BA-48B8-BA10-39E2D7FFF6C3}</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latin typeface="Lato"/>
                          <a:ea typeface="Lato"/>
                          <a:cs typeface="Lato"/>
                          <a:sym typeface="Lato"/>
                        </a:rPr>
                        <a:t>id</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qid1</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qid2</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question1</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question2</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is_duplicate</a:t>
                      </a:r>
                      <a:endParaRPr>
                        <a:latin typeface="Lato"/>
                        <a:ea typeface="Lato"/>
                        <a:cs typeface="Lato"/>
                        <a:sym typeface="Lato"/>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457" name="Google Shape;457;p30"/>
          <p:cNvSpPr txBox="1"/>
          <p:nvPr/>
        </p:nvSpPr>
        <p:spPr>
          <a:xfrm>
            <a:off x="1420200" y="292020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44746"/>
                </a:solidFill>
              </a:rPr>
              <a:t>…</a:t>
            </a:r>
            <a:endParaRPr sz="1500"/>
          </a:p>
        </p:txBody>
      </p:sp>
      <p:graphicFrame>
        <p:nvGraphicFramePr>
          <p:cNvPr id="458" name="Google Shape;458;p30"/>
          <p:cNvGraphicFramePr/>
          <p:nvPr/>
        </p:nvGraphicFramePr>
        <p:xfrm>
          <a:off x="952500" y="3335700"/>
          <a:ext cx="3000000" cy="3000000"/>
        </p:xfrm>
        <a:graphic>
          <a:graphicData uri="http://schemas.openxmlformats.org/drawingml/2006/table">
            <a:tbl>
              <a:tblPr>
                <a:noFill/>
                <a:tableStyleId>{DF1812BA-04BA-48B8-BA10-39E2D7FFF6C3}</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59" name="Google Shape;459;p30"/>
          <p:cNvSpPr/>
          <p:nvPr/>
        </p:nvSpPr>
        <p:spPr>
          <a:xfrm>
            <a:off x="777000" y="1926075"/>
            <a:ext cx="43800" cy="2112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Overview of datasets</a:t>
            </a:r>
            <a:endParaRPr>
              <a:latin typeface="Lato"/>
              <a:ea typeface="Lato"/>
              <a:cs typeface="Lato"/>
              <a:sym typeface="Lato"/>
            </a:endParaRPr>
          </a:p>
        </p:txBody>
      </p:sp>
      <p:graphicFrame>
        <p:nvGraphicFramePr>
          <p:cNvPr id="465" name="Google Shape;465;p31"/>
          <p:cNvGraphicFramePr/>
          <p:nvPr/>
        </p:nvGraphicFramePr>
        <p:xfrm>
          <a:off x="1469713" y="1569075"/>
          <a:ext cx="3000000" cy="3000000"/>
        </p:xfrm>
        <a:graphic>
          <a:graphicData uri="http://schemas.openxmlformats.org/drawingml/2006/table">
            <a:tbl>
              <a:tblPr>
                <a:noFill/>
                <a:tableStyleId>{DF1812BA-04BA-48B8-BA10-39E2D7FFF6C3}</a:tableStyleId>
              </a:tblPr>
              <a:tblGrid>
                <a:gridCol w="1206500"/>
              </a:tblGrid>
              <a:tr h="381000">
                <a:tc>
                  <a:txBody>
                    <a:bodyPr/>
                    <a:lstStyle/>
                    <a:p>
                      <a:pPr indent="0" lvl="0" marL="0" rtl="0" algn="l">
                        <a:spcBef>
                          <a:spcPts val="0"/>
                        </a:spcBef>
                        <a:spcAft>
                          <a:spcPts val="0"/>
                        </a:spcAft>
                        <a:buNone/>
                      </a:pPr>
                      <a:r>
                        <a:rPr lang="en">
                          <a:latin typeface="Lato"/>
                          <a:ea typeface="Lato"/>
                          <a:cs typeface="Lato"/>
                          <a:sym typeface="Lato"/>
                        </a:rPr>
                        <a:t>is_duplicate</a:t>
                      </a:r>
                      <a:endParaRPr>
                        <a:latin typeface="Lato"/>
                        <a:ea typeface="Lato"/>
                        <a:cs typeface="Lato"/>
                        <a:sym typeface="Lato"/>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466" name="Google Shape;466;p31"/>
          <p:cNvSpPr txBox="1"/>
          <p:nvPr/>
        </p:nvSpPr>
        <p:spPr>
          <a:xfrm>
            <a:off x="1469713" y="2681475"/>
            <a:ext cx="1206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44746"/>
                </a:solidFill>
              </a:rPr>
              <a:t>…</a:t>
            </a:r>
            <a:endParaRPr sz="1500"/>
          </a:p>
        </p:txBody>
      </p:sp>
      <p:graphicFrame>
        <p:nvGraphicFramePr>
          <p:cNvPr id="467" name="Google Shape;467;p31"/>
          <p:cNvGraphicFramePr/>
          <p:nvPr/>
        </p:nvGraphicFramePr>
        <p:xfrm>
          <a:off x="1469713" y="3096975"/>
          <a:ext cx="3000000" cy="3000000"/>
        </p:xfrm>
        <a:graphic>
          <a:graphicData uri="http://schemas.openxmlformats.org/drawingml/2006/table">
            <a:tbl>
              <a:tblPr>
                <a:noFill/>
                <a:tableStyleId>{DF1812BA-04BA-48B8-BA10-39E2D7FFF6C3}</a:tableStyleId>
              </a:tblPr>
              <a:tblGrid>
                <a:gridCol w="1206500"/>
              </a:tblGrid>
              <a:tr h="381000">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68" name="Google Shape;468;p31"/>
          <p:cNvSpPr txBox="1"/>
          <p:nvPr/>
        </p:nvSpPr>
        <p:spPr>
          <a:xfrm>
            <a:off x="3264088" y="1976700"/>
            <a:ext cx="4760400" cy="1212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500">
                <a:latin typeface="Lato"/>
                <a:ea typeface="Lato"/>
                <a:cs typeface="Lato"/>
                <a:sym typeface="Lato"/>
              </a:rPr>
              <a:t>“</a:t>
            </a:r>
            <a:r>
              <a:rPr lang="en" sz="1500">
                <a:latin typeface="Lato"/>
                <a:ea typeface="Lato"/>
                <a:cs typeface="Lato"/>
                <a:sym typeface="Lato"/>
              </a:rPr>
              <a:t>The ground truth is the set of labels that have been supplied by human experts. The ground truth labels are inherently subjective, as the true meaning of sentences can never be known with certainty”</a:t>
            </a:r>
            <a:endParaRPr sz="15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Overview of datasets</a:t>
            </a:r>
            <a:endParaRPr>
              <a:latin typeface="Lato"/>
              <a:ea typeface="Lato"/>
              <a:cs typeface="Lato"/>
              <a:sym typeface="Lato"/>
            </a:endParaRPr>
          </a:p>
        </p:txBody>
      </p:sp>
      <p:graphicFrame>
        <p:nvGraphicFramePr>
          <p:cNvPr id="474" name="Google Shape;474;p32"/>
          <p:cNvGraphicFramePr/>
          <p:nvPr/>
        </p:nvGraphicFramePr>
        <p:xfrm>
          <a:off x="2762250" y="1795700"/>
          <a:ext cx="3000000" cy="3000000"/>
        </p:xfrm>
        <a:graphic>
          <a:graphicData uri="http://schemas.openxmlformats.org/drawingml/2006/table">
            <a:tbl>
              <a:tblPr>
                <a:noFill/>
                <a:tableStyleId>{DF1812BA-04BA-48B8-BA10-39E2D7FFF6C3}</a:tableStyleId>
              </a:tblPr>
              <a:tblGrid>
                <a:gridCol w="1206500"/>
                <a:gridCol w="1206500"/>
                <a:gridCol w="1206500"/>
              </a:tblGrid>
              <a:tr h="381000">
                <a:tc>
                  <a:txBody>
                    <a:bodyPr/>
                    <a:lstStyle/>
                    <a:p>
                      <a:pPr indent="0" lvl="0" marL="0" rtl="0" algn="l">
                        <a:spcBef>
                          <a:spcPts val="0"/>
                        </a:spcBef>
                        <a:spcAft>
                          <a:spcPts val="0"/>
                        </a:spcAft>
                        <a:buNone/>
                      </a:pPr>
                      <a:r>
                        <a:rPr lang="en">
                          <a:latin typeface="Lato"/>
                          <a:ea typeface="Lato"/>
                          <a:cs typeface="Lato"/>
                          <a:sym typeface="Lato"/>
                        </a:rPr>
                        <a:t>id</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question1</a:t>
                      </a:r>
                      <a:endParaRPr>
                        <a:latin typeface="Lato"/>
                        <a:ea typeface="Lato"/>
                        <a:cs typeface="Lato"/>
                        <a:sym typeface="Lato"/>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Lato"/>
                          <a:ea typeface="Lato"/>
                          <a:cs typeface="Lato"/>
                          <a:sym typeface="Lato"/>
                        </a:rPr>
                        <a:t>question2</a:t>
                      </a:r>
                      <a:endParaRPr>
                        <a:latin typeface="Lato"/>
                        <a:ea typeface="Lato"/>
                        <a:cs typeface="Lato"/>
                        <a:sym typeface="Lato"/>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475" name="Google Shape;475;p32"/>
          <p:cNvSpPr txBox="1"/>
          <p:nvPr/>
        </p:nvSpPr>
        <p:spPr>
          <a:xfrm>
            <a:off x="1420200" y="2908100"/>
            <a:ext cx="630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44746"/>
                </a:solidFill>
              </a:rPr>
              <a:t>…</a:t>
            </a:r>
            <a:endParaRPr sz="1500"/>
          </a:p>
        </p:txBody>
      </p:sp>
      <p:graphicFrame>
        <p:nvGraphicFramePr>
          <p:cNvPr id="476" name="Google Shape;476;p32"/>
          <p:cNvGraphicFramePr/>
          <p:nvPr/>
        </p:nvGraphicFramePr>
        <p:xfrm>
          <a:off x="2762250" y="3323600"/>
          <a:ext cx="3000000" cy="3000000"/>
        </p:xfrm>
        <a:graphic>
          <a:graphicData uri="http://schemas.openxmlformats.org/drawingml/2006/table">
            <a:tbl>
              <a:tblPr>
                <a:noFill/>
                <a:tableStyleId>{DF1812BA-04BA-48B8-BA10-39E2D7FFF6C3}</a:tableStyleId>
              </a:tblPr>
              <a:tblGrid>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77" name="Google Shape;477;p32"/>
          <p:cNvSpPr/>
          <p:nvPr/>
        </p:nvSpPr>
        <p:spPr>
          <a:xfrm>
            <a:off x="2586750" y="1913975"/>
            <a:ext cx="43800" cy="2112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32"/>
          <p:cNvSpPr txBox="1"/>
          <p:nvPr>
            <p:ph idx="4294967295" type="ctrTitle"/>
          </p:nvPr>
        </p:nvSpPr>
        <p:spPr>
          <a:xfrm>
            <a:off x="2938500" y="4202225"/>
            <a:ext cx="32670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00">
                <a:latin typeface="Lato Light"/>
                <a:ea typeface="Lato Light"/>
                <a:cs typeface="Lato Light"/>
                <a:sym typeface="Lato Light"/>
              </a:rPr>
              <a:t>2736761 rows</a:t>
            </a:r>
            <a:endParaRPr sz="2000">
              <a:latin typeface="Lato Light"/>
              <a:ea typeface="Lato Light"/>
              <a:cs typeface="Lato Light"/>
              <a:sym typeface="Lato Light"/>
            </a:endParaRPr>
          </a:p>
        </p:txBody>
      </p:sp>
      <p:sp>
        <p:nvSpPr>
          <p:cNvPr id="479" name="Google Shape;479;p32"/>
          <p:cNvSpPr txBox="1"/>
          <p:nvPr>
            <p:ph idx="4294967295" type="ctrTitle"/>
          </p:nvPr>
        </p:nvSpPr>
        <p:spPr>
          <a:xfrm>
            <a:off x="1603650" y="1202750"/>
            <a:ext cx="5936700" cy="5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900">
                <a:latin typeface="Lato"/>
                <a:ea typeface="Lato"/>
                <a:cs typeface="Lato"/>
                <a:sym typeface="Lato"/>
              </a:rPr>
              <a:t>df_combined_test = [test</a:t>
            </a:r>
            <a:r>
              <a:rPr b="1" lang="en" sz="1900">
                <a:latin typeface="Lato"/>
                <a:ea typeface="Lato"/>
                <a:cs typeface="Lato"/>
                <a:sym typeface="Lato"/>
              </a:rPr>
              <a:t>.</a:t>
            </a:r>
            <a:r>
              <a:rPr lang="en" sz="1900">
                <a:latin typeface="Lato"/>
                <a:ea typeface="Lato"/>
                <a:cs typeface="Lato"/>
                <a:sym typeface="Lato"/>
              </a:rPr>
              <a:t>c</a:t>
            </a:r>
            <a:r>
              <a:rPr b="1" lang="en" sz="1900">
                <a:latin typeface="Lato"/>
                <a:ea typeface="Lato"/>
                <a:cs typeface="Lato"/>
                <a:sym typeface="Lato"/>
              </a:rPr>
              <a:t>sv</a:t>
            </a:r>
            <a:r>
              <a:rPr lang="en" sz="1900">
                <a:latin typeface="Lato"/>
                <a:ea typeface="Lato"/>
                <a:cs typeface="Lato"/>
                <a:sym typeface="Lato"/>
              </a:rPr>
              <a:t> +</a:t>
            </a:r>
            <a:r>
              <a:rPr b="1" lang="en" sz="1900">
                <a:latin typeface="Lato"/>
                <a:ea typeface="Lato"/>
                <a:cs typeface="Lato"/>
                <a:sym typeface="Lato"/>
              </a:rPr>
              <a:t> </a:t>
            </a:r>
            <a:r>
              <a:rPr lang="en" sz="1900">
                <a:latin typeface="Lato"/>
                <a:ea typeface="Lato"/>
                <a:cs typeface="Lato"/>
                <a:sym typeface="Lato"/>
              </a:rPr>
              <a:t>test</a:t>
            </a:r>
            <a:r>
              <a:rPr b="1" lang="en" sz="1900">
                <a:latin typeface="Lato"/>
                <a:ea typeface="Lato"/>
                <a:cs typeface="Lato"/>
                <a:sym typeface="Lato"/>
              </a:rPr>
              <a:t>.ts</a:t>
            </a:r>
            <a:r>
              <a:rPr lang="en" sz="1900">
                <a:latin typeface="Lato"/>
                <a:ea typeface="Lato"/>
                <a:cs typeface="Lato"/>
                <a:sym typeface="Lato"/>
              </a:rPr>
              <a:t>v</a:t>
            </a:r>
            <a:r>
              <a:rPr b="1" lang="en" sz="1900">
                <a:latin typeface="Lato"/>
                <a:ea typeface="Lato"/>
                <a:cs typeface="Lato"/>
                <a:sym typeface="Lato"/>
              </a:rPr>
              <a:t>]</a:t>
            </a:r>
            <a:endParaRPr b="1" sz="19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Overview of datasets</a:t>
            </a:r>
            <a:endParaRPr>
              <a:latin typeface="Lato"/>
              <a:ea typeface="Lato"/>
              <a:cs typeface="Lato"/>
              <a:sym typeface="Lato"/>
            </a:endParaRPr>
          </a:p>
        </p:txBody>
      </p:sp>
      <p:sp>
        <p:nvSpPr>
          <p:cNvPr id="485" name="Google Shape;485;p33"/>
          <p:cNvSpPr txBox="1"/>
          <p:nvPr>
            <p:ph idx="4294967295" type="ctrTitle"/>
          </p:nvPr>
        </p:nvSpPr>
        <p:spPr>
          <a:xfrm>
            <a:off x="3277750" y="2314500"/>
            <a:ext cx="3267000" cy="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latin typeface="Lato"/>
                <a:ea typeface="Lato"/>
                <a:cs typeface="Lato"/>
                <a:sym typeface="Lato"/>
              </a:rPr>
              <a:t>df = df_combined_train </a:t>
            </a:r>
            <a:endParaRPr b="1" sz="19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34"/>
          <p:cNvPicPr preferRelativeResize="0"/>
          <p:nvPr/>
        </p:nvPicPr>
        <p:blipFill rotWithShape="1">
          <a:blip r:embed="rId3">
            <a:alphaModFix amt="80000"/>
          </a:blip>
          <a:srcRect b="0" l="0" r="0" t="0"/>
          <a:stretch/>
        </p:blipFill>
        <p:spPr>
          <a:xfrm>
            <a:off x="-1905077" y="-2071250"/>
            <a:ext cx="4954325" cy="3620275"/>
          </a:xfrm>
          <a:prstGeom prst="rect">
            <a:avLst/>
          </a:prstGeom>
          <a:noFill/>
          <a:ln>
            <a:noFill/>
          </a:ln>
        </p:spPr>
      </p:pic>
      <p:pic>
        <p:nvPicPr>
          <p:cNvPr id="491" name="Google Shape;491;p34"/>
          <p:cNvPicPr preferRelativeResize="0"/>
          <p:nvPr/>
        </p:nvPicPr>
        <p:blipFill rotWithShape="1">
          <a:blip r:embed="rId4">
            <a:alphaModFix/>
          </a:blip>
          <a:srcRect b="0" l="0" r="0" t="0"/>
          <a:stretch/>
        </p:blipFill>
        <p:spPr>
          <a:xfrm>
            <a:off x="6885978" y="3782863"/>
            <a:ext cx="3484151" cy="3620275"/>
          </a:xfrm>
          <a:prstGeom prst="rect">
            <a:avLst/>
          </a:prstGeom>
          <a:noFill/>
          <a:ln>
            <a:noFill/>
          </a:ln>
        </p:spPr>
      </p:pic>
      <p:grpSp>
        <p:nvGrpSpPr>
          <p:cNvPr id="492" name="Google Shape;492;p34"/>
          <p:cNvGrpSpPr/>
          <p:nvPr/>
        </p:nvGrpSpPr>
        <p:grpSpPr>
          <a:xfrm>
            <a:off x="1103061" y="4179015"/>
            <a:ext cx="716934" cy="380217"/>
            <a:chOff x="713225" y="-185425"/>
            <a:chExt cx="1484950" cy="787525"/>
          </a:xfrm>
        </p:grpSpPr>
        <p:sp>
          <p:nvSpPr>
            <p:cNvPr id="493" name="Google Shape;493;p34"/>
            <p:cNvSpPr/>
            <p:nvPr/>
          </p:nvSpPr>
          <p:spPr>
            <a:xfrm>
              <a:off x="713225"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713225"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713225"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989775" y="-185425"/>
              <a:ext cx="102250" cy="102200"/>
            </a:xfrm>
            <a:custGeom>
              <a:rect b="b" l="l" r="r" t="t"/>
              <a:pathLst>
                <a:path extrusionOk="0" h="4088" w="409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989775" y="157200"/>
              <a:ext cx="102250" cy="102275"/>
            </a:xfrm>
            <a:custGeom>
              <a:rect b="b" l="l" r="r" t="t"/>
              <a:pathLst>
                <a:path extrusionOk="0" h="4091" w="409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989775" y="499900"/>
              <a:ext cx="102250" cy="102200"/>
            </a:xfrm>
            <a:custGeom>
              <a:rect b="b" l="l" r="r" t="t"/>
              <a:pathLst>
                <a:path extrusionOk="0" h="4088" w="409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1266300" y="-185425"/>
              <a:ext cx="102275" cy="102200"/>
            </a:xfrm>
            <a:custGeom>
              <a:rect b="b" l="l" r="r" t="t"/>
              <a:pathLst>
                <a:path extrusionOk="0" h="4088" w="4091">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266300" y="157200"/>
              <a:ext cx="102275" cy="102275"/>
            </a:xfrm>
            <a:custGeom>
              <a:rect b="b" l="l" r="r" t="t"/>
              <a:pathLst>
                <a:path extrusionOk="0" h="4091" w="4091">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1266300" y="499900"/>
              <a:ext cx="102275" cy="102200"/>
            </a:xfrm>
            <a:custGeom>
              <a:rect b="b" l="l" r="r" t="t"/>
              <a:pathLst>
                <a:path extrusionOk="0" h="4088" w="4091">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1542850"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542850"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1542850"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1819375" y="-185425"/>
              <a:ext cx="102275" cy="102200"/>
            </a:xfrm>
            <a:custGeom>
              <a:rect b="b" l="l" r="r" t="t"/>
              <a:pathLst>
                <a:path extrusionOk="0" h="4088" w="4091">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1819375" y="157200"/>
              <a:ext cx="102275" cy="102275"/>
            </a:xfrm>
            <a:custGeom>
              <a:rect b="b" l="l" r="r" t="t"/>
              <a:pathLst>
                <a:path extrusionOk="0" h="4091" w="4091">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1819375" y="499900"/>
              <a:ext cx="102275" cy="102200"/>
            </a:xfrm>
            <a:custGeom>
              <a:rect b="b" l="l" r="r" t="t"/>
              <a:pathLst>
                <a:path extrusionOk="0" h="4088" w="4091">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095925" y="-185425"/>
              <a:ext cx="102250" cy="102200"/>
            </a:xfrm>
            <a:custGeom>
              <a:rect b="b" l="l" r="r" t="t"/>
              <a:pathLst>
                <a:path extrusionOk="0" h="4088" w="409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2095925" y="157200"/>
              <a:ext cx="102250" cy="102275"/>
            </a:xfrm>
            <a:custGeom>
              <a:rect b="b" l="l" r="r" t="t"/>
              <a:pathLst>
                <a:path extrusionOk="0" h="4091" w="409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095925" y="499900"/>
              <a:ext cx="102250" cy="102200"/>
            </a:xfrm>
            <a:custGeom>
              <a:rect b="b" l="l" r="r" t="t"/>
              <a:pathLst>
                <a:path extrusionOk="0" h="4088" w="409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4"/>
          <p:cNvGrpSpPr/>
          <p:nvPr/>
        </p:nvGrpSpPr>
        <p:grpSpPr>
          <a:xfrm rot="5400000">
            <a:off x="589350" y="4274498"/>
            <a:ext cx="436989" cy="189261"/>
            <a:chOff x="713225" y="4487573"/>
            <a:chExt cx="436989" cy="189261"/>
          </a:xfrm>
        </p:grpSpPr>
        <p:sp>
          <p:nvSpPr>
            <p:cNvPr id="512" name="Google Shape;512;p34"/>
            <p:cNvSpPr/>
            <p:nvPr/>
          </p:nvSpPr>
          <p:spPr>
            <a:xfrm>
              <a:off x="713225"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961021" y="4487573"/>
              <a:ext cx="189193" cy="189261"/>
            </a:xfrm>
            <a:custGeom>
              <a:rect b="b" l="l" r="r" t="t"/>
              <a:pathLst>
                <a:path extrusionOk="0" h="32119" w="32121">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4"/>
          <p:cNvGrpSpPr/>
          <p:nvPr/>
        </p:nvGrpSpPr>
        <p:grpSpPr>
          <a:xfrm rot="10800000">
            <a:off x="6993677" y="-406700"/>
            <a:ext cx="352108" cy="1260383"/>
            <a:chOff x="8254727" y="-90700"/>
            <a:chExt cx="352108" cy="1260383"/>
          </a:xfrm>
        </p:grpSpPr>
        <p:sp>
          <p:nvSpPr>
            <p:cNvPr id="515" name="Google Shape;515;p34"/>
            <p:cNvSpPr/>
            <p:nvPr/>
          </p:nvSpPr>
          <p:spPr>
            <a:xfrm>
              <a:off x="8509395" y="-90700"/>
              <a:ext cx="97440" cy="1260383"/>
            </a:xfrm>
            <a:custGeom>
              <a:rect b="b" l="l" r="r" t="t"/>
              <a:pathLst>
                <a:path extrusionOk="0" h="132428" w="10238">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8381885" y="-90700"/>
              <a:ext cx="97440" cy="1260383"/>
            </a:xfrm>
            <a:custGeom>
              <a:rect b="b" l="l" r="r" t="t"/>
              <a:pathLst>
                <a:path extrusionOk="0" h="132428" w="10238">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8254727" y="-90700"/>
              <a:ext cx="97098" cy="1260383"/>
            </a:xfrm>
            <a:custGeom>
              <a:rect b="b" l="l" r="r" t="t"/>
              <a:pathLst>
                <a:path extrusionOk="0" h="132428" w="10202">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latin typeface="Lato"/>
                <a:ea typeface="Lato"/>
                <a:cs typeface="Lato"/>
                <a:sym typeface="Lato"/>
              </a:rPr>
              <a:t>Data Preprocessing</a:t>
            </a:r>
            <a:endParaRPr>
              <a:latin typeface="Lato"/>
              <a:ea typeface="Lato"/>
              <a:cs typeface="Lato"/>
              <a:sym typeface="Lato"/>
            </a:endParaRPr>
          </a:p>
        </p:txBody>
      </p:sp>
      <p:sp>
        <p:nvSpPr>
          <p:cNvPr id="519" name="Google Shape;519;p34"/>
          <p:cNvSpPr txBox="1"/>
          <p:nvPr>
            <p:ph idx="4294967295" type="ctrTitle"/>
          </p:nvPr>
        </p:nvSpPr>
        <p:spPr>
          <a:xfrm>
            <a:off x="1781550" y="2092075"/>
            <a:ext cx="5580900" cy="16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1900">
                <a:solidFill>
                  <a:srgbClr val="191919"/>
                </a:solidFill>
                <a:latin typeface="Lato"/>
                <a:ea typeface="Lato"/>
                <a:cs typeface="Lato"/>
                <a:sym typeface="Lato"/>
              </a:rPr>
              <a:t>Total number of rows = 808566</a:t>
            </a:r>
            <a:endParaRPr b="0" sz="1900">
              <a:solidFill>
                <a:srgbClr val="191919"/>
              </a:solidFill>
              <a:latin typeface="Lato"/>
              <a:ea typeface="Lato"/>
              <a:cs typeface="Lato"/>
              <a:sym typeface="Lato"/>
            </a:endParaRPr>
          </a:p>
          <a:p>
            <a:pPr indent="0" lvl="0" marL="0" rtl="0" algn="ctr">
              <a:spcBef>
                <a:spcPts val="0"/>
              </a:spcBef>
              <a:spcAft>
                <a:spcPts val="0"/>
              </a:spcAft>
              <a:buSzPts val="990"/>
              <a:buNone/>
            </a:pPr>
            <a:r>
              <a:rPr b="0" lang="en" sz="1900">
                <a:solidFill>
                  <a:srgbClr val="191919"/>
                </a:solidFill>
                <a:latin typeface="Lato"/>
                <a:ea typeface="Lato"/>
                <a:cs typeface="Lato"/>
                <a:sym typeface="Lato"/>
              </a:rPr>
              <a:t>Total number of duplicated rows = 404276</a:t>
            </a:r>
            <a:endParaRPr b="0" sz="1900">
              <a:solidFill>
                <a:srgbClr val="191919"/>
              </a:solidFill>
              <a:latin typeface="Lato"/>
              <a:ea typeface="Lato"/>
              <a:cs typeface="Lato"/>
              <a:sym typeface="Lato"/>
            </a:endParaRPr>
          </a:p>
          <a:p>
            <a:pPr indent="0" lvl="0" marL="0" rtl="0" algn="ctr">
              <a:spcBef>
                <a:spcPts val="0"/>
              </a:spcBef>
              <a:spcAft>
                <a:spcPts val="0"/>
              </a:spcAft>
              <a:buSzPts val="990"/>
              <a:buNone/>
            </a:pPr>
            <a:r>
              <a:t/>
            </a:r>
            <a:endParaRPr b="0" sz="1900">
              <a:solidFill>
                <a:srgbClr val="191919"/>
              </a:solidFill>
              <a:latin typeface="Lato"/>
              <a:ea typeface="Lato"/>
              <a:cs typeface="Lato"/>
              <a:sym typeface="Lato"/>
            </a:endParaRPr>
          </a:p>
          <a:p>
            <a:pPr indent="0" lvl="0" marL="0" rtl="0" algn="ctr">
              <a:spcBef>
                <a:spcPts val="0"/>
              </a:spcBef>
              <a:spcAft>
                <a:spcPts val="0"/>
              </a:spcAft>
              <a:buSzPts val="990"/>
              <a:buNone/>
            </a:pPr>
            <a:r>
              <a:rPr b="0" lang="en" sz="1900">
                <a:solidFill>
                  <a:srgbClr val="191919"/>
                </a:solidFill>
                <a:latin typeface="Lato"/>
                <a:ea typeface="Lato"/>
                <a:cs typeface="Lato"/>
                <a:sym typeface="Lato"/>
              </a:rPr>
              <a:t>Percentage of duplicated rows = </a:t>
            </a:r>
            <a:r>
              <a:rPr lang="en" sz="1900">
                <a:solidFill>
                  <a:srgbClr val="191919"/>
                </a:solidFill>
                <a:latin typeface="Lato"/>
                <a:ea typeface="Lato"/>
                <a:cs typeface="Lato"/>
                <a:sym typeface="Lato"/>
              </a:rPr>
              <a:t>49.9991</a:t>
            </a:r>
            <a:r>
              <a:rPr b="0" lang="en" sz="1900">
                <a:solidFill>
                  <a:srgbClr val="191919"/>
                </a:solidFill>
                <a:latin typeface="Lato"/>
                <a:ea typeface="Lato"/>
                <a:cs typeface="Lato"/>
                <a:sym typeface="Lato"/>
              </a:rPr>
              <a:t>%</a:t>
            </a:r>
            <a:endParaRPr b="0" sz="1900">
              <a:solidFill>
                <a:srgbClr val="19191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